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2" r:id="rId1"/>
  </p:sldMasterIdLst>
  <p:notesMasterIdLst>
    <p:notesMasterId r:id="rId20"/>
  </p:notesMasterIdLst>
  <p:sldIdLst>
    <p:sldId id="256" r:id="rId2"/>
    <p:sldId id="257" r:id="rId3"/>
    <p:sldId id="258" r:id="rId4"/>
    <p:sldId id="268" r:id="rId5"/>
    <p:sldId id="271" r:id="rId6"/>
    <p:sldId id="269" r:id="rId7"/>
    <p:sldId id="259" r:id="rId8"/>
    <p:sldId id="270" r:id="rId9"/>
    <p:sldId id="272" r:id="rId10"/>
    <p:sldId id="260" r:id="rId11"/>
    <p:sldId id="261" r:id="rId12"/>
    <p:sldId id="275" r:id="rId13"/>
    <p:sldId id="276" r:id="rId14"/>
    <p:sldId id="263" r:id="rId15"/>
    <p:sldId id="274" r:id="rId16"/>
    <p:sldId id="265" r:id="rId17"/>
    <p:sldId id="266" r:id="rId18"/>
    <p:sldId id="267"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8E3C044-8452-38AC-3DCD-BACCDE27D214}" v="2" dt="2023-10-23T21:47:32.004"/>
    <p1510:client id="{549B7139-041F-E684-A3AF-3C2106BC852F}" v="397" dt="2023-10-24T06:22:42.486"/>
    <p1510:client id="{B87D10BB-5105-847F-A074-EFF5AED07C0E}" v="272" dt="2023-10-23T21:32:15.416"/>
    <p1510:client id="{D00FE1EC-9525-774C-9D2D-8532DFFCAD6E}" v="731" dt="2023-10-24T06:29:07.84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534"/>
    <p:restoredTop sz="94737"/>
  </p:normalViewPr>
  <p:slideViewPr>
    <p:cSldViewPr snapToGrid="0">
      <p:cViewPr varScale="1">
        <p:scale>
          <a:sx n="95" d="100"/>
          <a:sy n="95" d="100"/>
        </p:scale>
        <p:origin x="200" y="9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24B0979-8223-42FA-8A16-E4969251B341}"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3FA08A58-D78D-4B88-BBB6-7D7186AF087B}">
      <dgm:prSet/>
      <dgm:spPr>
        <a:solidFill>
          <a:srgbClr val="FF0000"/>
        </a:solidFill>
        <a:ln>
          <a:noFill/>
        </a:ln>
      </dgm:spPr>
      <dgm:t>
        <a:bodyPr/>
        <a:lstStyle/>
        <a:p>
          <a:r>
            <a:rPr lang="en-US" b="1" i="0" dirty="0"/>
            <a:t>Prioritizing Passenger Loads: </a:t>
          </a:r>
          <a:r>
            <a:rPr lang="en-US" b="0" i="0" dirty="0"/>
            <a:t>Discover how our code efficiently handles shuttle stop prioritization based on passenger loads.</a:t>
          </a:r>
          <a:endParaRPr lang="en-US" dirty="0"/>
        </a:p>
      </dgm:t>
    </dgm:pt>
    <dgm:pt modelId="{35B245FD-45EC-49EC-9E2D-0D34264C8CA5}" type="parTrans" cxnId="{B0867B54-5767-49B0-81E7-5FBA8C0F7BF3}">
      <dgm:prSet/>
      <dgm:spPr/>
      <dgm:t>
        <a:bodyPr/>
        <a:lstStyle/>
        <a:p>
          <a:endParaRPr lang="en-US"/>
        </a:p>
      </dgm:t>
    </dgm:pt>
    <dgm:pt modelId="{7D5DFAEB-D292-44AF-A7D7-BD50247FCBAB}" type="sibTrans" cxnId="{B0867B54-5767-49B0-81E7-5FBA8C0F7BF3}">
      <dgm:prSet/>
      <dgm:spPr/>
      <dgm:t>
        <a:bodyPr/>
        <a:lstStyle/>
        <a:p>
          <a:endParaRPr lang="en-US"/>
        </a:p>
      </dgm:t>
    </dgm:pt>
    <dgm:pt modelId="{506F1788-D272-4D38-8D3E-2AC6A564E3FF}">
      <dgm:prSet/>
      <dgm:spPr>
        <a:solidFill>
          <a:srgbClr val="FF0000"/>
        </a:solidFill>
        <a:ln>
          <a:noFill/>
        </a:ln>
      </dgm:spPr>
      <dgm:t>
        <a:bodyPr/>
        <a:lstStyle/>
        <a:p>
          <a:r>
            <a:rPr lang="en-US" b="1" i="0" dirty="0"/>
            <a:t>Core Algorithms</a:t>
          </a:r>
          <a:r>
            <a:rPr lang="en-US" b="0" i="0" dirty="0"/>
            <a:t>: We'll explore the essential algorithms for inserting, deleting, and merging priority elements within the code.</a:t>
          </a:r>
          <a:endParaRPr lang="en-US" dirty="0"/>
        </a:p>
      </dgm:t>
    </dgm:pt>
    <dgm:pt modelId="{14F43F7A-B633-4D1D-A246-BF528FF83DAE}" type="parTrans" cxnId="{1FB9DB96-0BE0-4F59-BE6C-CBCCACD9A86E}">
      <dgm:prSet/>
      <dgm:spPr/>
      <dgm:t>
        <a:bodyPr/>
        <a:lstStyle/>
        <a:p>
          <a:endParaRPr lang="en-US"/>
        </a:p>
      </dgm:t>
    </dgm:pt>
    <dgm:pt modelId="{2D80FA6D-59C8-4B38-AEA0-BD01109D9F66}" type="sibTrans" cxnId="{1FB9DB96-0BE0-4F59-BE6C-CBCCACD9A86E}">
      <dgm:prSet/>
      <dgm:spPr/>
      <dgm:t>
        <a:bodyPr/>
        <a:lstStyle/>
        <a:p>
          <a:endParaRPr lang="en-US"/>
        </a:p>
      </dgm:t>
    </dgm:pt>
    <dgm:pt modelId="{660279DA-49BF-45BC-A67B-EDB8485BB668}">
      <dgm:prSet/>
      <dgm:spPr>
        <a:solidFill>
          <a:srgbClr val="FF0000"/>
        </a:solidFill>
        <a:ln>
          <a:noFill/>
        </a:ln>
      </dgm:spPr>
      <dgm:t>
        <a:bodyPr/>
        <a:lstStyle/>
        <a:p>
          <a:r>
            <a:rPr lang="en-US" b="1" i="0" dirty="0"/>
            <a:t>Unlock Efficiency</a:t>
          </a:r>
          <a:r>
            <a:rPr lang="en-US" b="0" i="0" dirty="0"/>
            <a:t>: Uncover how binomial heaps are the key to streamlining your shuttle stop logistics and ensuring timely service to passengers.</a:t>
          </a:r>
          <a:endParaRPr lang="en-US" dirty="0"/>
        </a:p>
      </dgm:t>
    </dgm:pt>
    <dgm:pt modelId="{00B56685-3E80-4E3A-BD5E-33198D019D82}" type="parTrans" cxnId="{62C0764B-17FD-40AD-B23B-70419D516891}">
      <dgm:prSet/>
      <dgm:spPr/>
      <dgm:t>
        <a:bodyPr/>
        <a:lstStyle/>
        <a:p>
          <a:endParaRPr lang="en-US"/>
        </a:p>
      </dgm:t>
    </dgm:pt>
    <dgm:pt modelId="{42DDE978-87ED-478C-A568-8D062CE421B5}" type="sibTrans" cxnId="{62C0764B-17FD-40AD-B23B-70419D516891}">
      <dgm:prSet/>
      <dgm:spPr/>
      <dgm:t>
        <a:bodyPr/>
        <a:lstStyle/>
        <a:p>
          <a:endParaRPr lang="en-US"/>
        </a:p>
      </dgm:t>
    </dgm:pt>
    <dgm:pt modelId="{3D0B2874-395E-5048-AA67-BB8F5E359438}" type="pres">
      <dgm:prSet presAssocID="{724B0979-8223-42FA-8A16-E4969251B341}" presName="linear" presStyleCnt="0">
        <dgm:presLayoutVars>
          <dgm:animLvl val="lvl"/>
          <dgm:resizeHandles val="exact"/>
        </dgm:presLayoutVars>
      </dgm:prSet>
      <dgm:spPr/>
    </dgm:pt>
    <dgm:pt modelId="{AF1739D8-9D02-D846-8281-D1A300ED6AEA}" type="pres">
      <dgm:prSet presAssocID="{3FA08A58-D78D-4B88-BBB6-7D7186AF087B}" presName="parentText" presStyleLbl="node1" presStyleIdx="0" presStyleCnt="3" custLinFactNeighborY="-72940">
        <dgm:presLayoutVars>
          <dgm:chMax val="0"/>
          <dgm:bulletEnabled val="1"/>
        </dgm:presLayoutVars>
      </dgm:prSet>
      <dgm:spPr/>
    </dgm:pt>
    <dgm:pt modelId="{C5C4BF99-EC50-1E40-A0B8-A51CDA0F3518}" type="pres">
      <dgm:prSet presAssocID="{7D5DFAEB-D292-44AF-A7D7-BD50247FCBAB}" presName="spacer" presStyleCnt="0"/>
      <dgm:spPr/>
    </dgm:pt>
    <dgm:pt modelId="{58CCFD0B-B42B-004E-AE7A-E3EC10B27350}" type="pres">
      <dgm:prSet presAssocID="{506F1788-D272-4D38-8D3E-2AC6A564E3FF}" presName="parentText" presStyleLbl="node1" presStyleIdx="1" presStyleCnt="3">
        <dgm:presLayoutVars>
          <dgm:chMax val="0"/>
          <dgm:bulletEnabled val="1"/>
        </dgm:presLayoutVars>
      </dgm:prSet>
      <dgm:spPr/>
    </dgm:pt>
    <dgm:pt modelId="{4222EEE5-6997-C647-A751-A2284442AE9A}" type="pres">
      <dgm:prSet presAssocID="{2D80FA6D-59C8-4B38-AEA0-BD01109D9F66}" presName="spacer" presStyleCnt="0"/>
      <dgm:spPr/>
    </dgm:pt>
    <dgm:pt modelId="{16D4C182-C49B-5C40-8BF7-D7B391208B5E}" type="pres">
      <dgm:prSet presAssocID="{660279DA-49BF-45BC-A67B-EDB8485BB668}" presName="parentText" presStyleLbl="node1" presStyleIdx="2" presStyleCnt="3">
        <dgm:presLayoutVars>
          <dgm:chMax val="0"/>
          <dgm:bulletEnabled val="1"/>
        </dgm:presLayoutVars>
      </dgm:prSet>
      <dgm:spPr/>
    </dgm:pt>
  </dgm:ptLst>
  <dgm:cxnLst>
    <dgm:cxn modelId="{62C0764B-17FD-40AD-B23B-70419D516891}" srcId="{724B0979-8223-42FA-8A16-E4969251B341}" destId="{660279DA-49BF-45BC-A67B-EDB8485BB668}" srcOrd="2" destOrd="0" parTransId="{00B56685-3E80-4E3A-BD5E-33198D019D82}" sibTransId="{42DDE978-87ED-478C-A568-8D062CE421B5}"/>
    <dgm:cxn modelId="{95246754-94FC-7C4F-9641-0A39B67AC3DB}" type="presOf" srcId="{724B0979-8223-42FA-8A16-E4969251B341}" destId="{3D0B2874-395E-5048-AA67-BB8F5E359438}" srcOrd="0" destOrd="0" presId="urn:microsoft.com/office/officeart/2005/8/layout/vList2"/>
    <dgm:cxn modelId="{B0867B54-5767-49B0-81E7-5FBA8C0F7BF3}" srcId="{724B0979-8223-42FA-8A16-E4969251B341}" destId="{3FA08A58-D78D-4B88-BBB6-7D7186AF087B}" srcOrd="0" destOrd="0" parTransId="{35B245FD-45EC-49EC-9E2D-0D34264C8CA5}" sibTransId="{7D5DFAEB-D292-44AF-A7D7-BD50247FCBAB}"/>
    <dgm:cxn modelId="{06F1D878-EDD3-3F4A-8DA5-351E480F3055}" type="presOf" srcId="{506F1788-D272-4D38-8D3E-2AC6A564E3FF}" destId="{58CCFD0B-B42B-004E-AE7A-E3EC10B27350}" srcOrd="0" destOrd="0" presId="urn:microsoft.com/office/officeart/2005/8/layout/vList2"/>
    <dgm:cxn modelId="{4A9E8C82-2ACF-5A45-8359-C7E22A6F8935}" type="presOf" srcId="{3FA08A58-D78D-4B88-BBB6-7D7186AF087B}" destId="{AF1739D8-9D02-D846-8281-D1A300ED6AEA}" srcOrd="0" destOrd="0" presId="urn:microsoft.com/office/officeart/2005/8/layout/vList2"/>
    <dgm:cxn modelId="{B385DE93-D91F-7041-8423-4A62355FCC2C}" type="presOf" srcId="{660279DA-49BF-45BC-A67B-EDB8485BB668}" destId="{16D4C182-C49B-5C40-8BF7-D7B391208B5E}" srcOrd="0" destOrd="0" presId="urn:microsoft.com/office/officeart/2005/8/layout/vList2"/>
    <dgm:cxn modelId="{1FB9DB96-0BE0-4F59-BE6C-CBCCACD9A86E}" srcId="{724B0979-8223-42FA-8A16-E4969251B341}" destId="{506F1788-D272-4D38-8D3E-2AC6A564E3FF}" srcOrd="1" destOrd="0" parTransId="{14F43F7A-B633-4D1D-A246-BF528FF83DAE}" sibTransId="{2D80FA6D-59C8-4B38-AEA0-BD01109D9F66}"/>
    <dgm:cxn modelId="{BF9570ED-BD09-0A46-B3E9-B1730FC95426}" type="presParOf" srcId="{3D0B2874-395E-5048-AA67-BB8F5E359438}" destId="{AF1739D8-9D02-D846-8281-D1A300ED6AEA}" srcOrd="0" destOrd="0" presId="urn:microsoft.com/office/officeart/2005/8/layout/vList2"/>
    <dgm:cxn modelId="{0BF26998-FF4F-0948-8370-61A51F0EDC0E}" type="presParOf" srcId="{3D0B2874-395E-5048-AA67-BB8F5E359438}" destId="{C5C4BF99-EC50-1E40-A0B8-A51CDA0F3518}" srcOrd="1" destOrd="0" presId="urn:microsoft.com/office/officeart/2005/8/layout/vList2"/>
    <dgm:cxn modelId="{EA686F90-992E-7B4C-B104-97D5D0C92E2E}" type="presParOf" srcId="{3D0B2874-395E-5048-AA67-BB8F5E359438}" destId="{58CCFD0B-B42B-004E-AE7A-E3EC10B27350}" srcOrd="2" destOrd="0" presId="urn:microsoft.com/office/officeart/2005/8/layout/vList2"/>
    <dgm:cxn modelId="{8F5E8496-1DD5-3042-BA53-AF3BEABD21C8}" type="presParOf" srcId="{3D0B2874-395E-5048-AA67-BB8F5E359438}" destId="{4222EEE5-6997-C647-A751-A2284442AE9A}" srcOrd="3" destOrd="0" presId="urn:microsoft.com/office/officeart/2005/8/layout/vList2"/>
    <dgm:cxn modelId="{CA634DA2-23CA-0547-8B84-0CF69BE19F9F}" type="presParOf" srcId="{3D0B2874-395E-5048-AA67-BB8F5E359438}" destId="{16D4C182-C49B-5C40-8BF7-D7B391208B5E}"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F1739D8-9D02-D846-8281-D1A300ED6AEA}">
      <dsp:nvSpPr>
        <dsp:cNvPr id="0" name=""/>
        <dsp:cNvSpPr/>
      </dsp:nvSpPr>
      <dsp:spPr>
        <a:xfrm>
          <a:off x="0" y="30318"/>
          <a:ext cx="5181600" cy="1367144"/>
        </a:xfrm>
        <a:prstGeom prst="roundRect">
          <a:avLst/>
        </a:prstGeom>
        <a:solidFill>
          <a:srgbClr val="FF0000"/>
        </a:solid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b="1" i="0" kern="1200" dirty="0"/>
            <a:t>Prioritizing Passenger Loads: </a:t>
          </a:r>
          <a:r>
            <a:rPr lang="en-US" sz="1900" b="0" i="0" kern="1200" dirty="0"/>
            <a:t>Discover how our code efficiently handles shuttle stop prioritization based on passenger loads.</a:t>
          </a:r>
          <a:endParaRPr lang="en-US" sz="1900" kern="1200" dirty="0"/>
        </a:p>
      </dsp:txBody>
      <dsp:txXfrm>
        <a:off x="66738" y="97056"/>
        <a:ext cx="5048124" cy="1233668"/>
      </dsp:txXfrm>
    </dsp:sp>
    <dsp:sp modelId="{58CCFD0B-B42B-004E-AE7A-E3EC10B27350}">
      <dsp:nvSpPr>
        <dsp:cNvPr id="0" name=""/>
        <dsp:cNvSpPr/>
      </dsp:nvSpPr>
      <dsp:spPr>
        <a:xfrm>
          <a:off x="0" y="1492096"/>
          <a:ext cx="5181600" cy="1367144"/>
        </a:xfrm>
        <a:prstGeom prst="roundRect">
          <a:avLst/>
        </a:prstGeom>
        <a:solidFill>
          <a:srgbClr val="FF0000"/>
        </a:solid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b="1" i="0" kern="1200" dirty="0"/>
            <a:t>Core Algorithms</a:t>
          </a:r>
          <a:r>
            <a:rPr lang="en-US" sz="1900" b="0" i="0" kern="1200" dirty="0"/>
            <a:t>: We'll explore the essential algorithms for inserting, deleting, and merging priority elements within the code.</a:t>
          </a:r>
          <a:endParaRPr lang="en-US" sz="1900" kern="1200" dirty="0"/>
        </a:p>
      </dsp:txBody>
      <dsp:txXfrm>
        <a:off x="66738" y="1558834"/>
        <a:ext cx="5048124" cy="1233668"/>
      </dsp:txXfrm>
    </dsp:sp>
    <dsp:sp modelId="{16D4C182-C49B-5C40-8BF7-D7B391208B5E}">
      <dsp:nvSpPr>
        <dsp:cNvPr id="0" name=""/>
        <dsp:cNvSpPr/>
      </dsp:nvSpPr>
      <dsp:spPr>
        <a:xfrm>
          <a:off x="0" y="2913961"/>
          <a:ext cx="5181600" cy="1367144"/>
        </a:xfrm>
        <a:prstGeom prst="roundRect">
          <a:avLst/>
        </a:prstGeom>
        <a:solidFill>
          <a:srgbClr val="FF0000"/>
        </a:solid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b="1" i="0" kern="1200" dirty="0"/>
            <a:t>Unlock Efficiency</a:t>
          </a:r>
          <a:r>
            <a:rPr lang="en-US" sz="1900" b="0" i="0" kern="1200" dirty="0"/>
            <a:t>: Uncover how binomial heaps are the key to streamlining your shuttle stop logistics and ensuring timely service to passengers.</a:t>
          </a:r>
          <a:endParaRPr lang="en-US" sz="1900" kern="1200" dirty="0"/>
        </a:p>
      </dsp:txBody>
      <dsp:txXfrm>
        <a:off x="66738" y="2980699"/>
        <a:ext cx="5048124" cy="1233668"/>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E4702D2-8641-1443-849D-2DD01C5BF9A5}" type="datetimeFigureOut">
              <a:rPr lang="en-US" smtClean="0"/>
              <a:t>10/23/23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99A8CA-C3DF-C548-8730-82707E7EBA36}" type="slidenum">
              <a:rPr lang="en-US" smtClean="0"/>
              <a:t>‹#›</a:t>
            </a:fld>
            <a:endParaRPr lang="en-US"/>
          </a:p>
        </p:txBody>
      </p:sp>
    </p:spTree>
    <p:extLst>
      <p:ext uri="{BB962C8B-B14F-4D97-AF65-F5344CB8AC3E}">
        <p14:creationId xmlns:p14="http://schemas.microsoft.com/office/powerpoint/2010/main" val="11838126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E99A8CA-C3DF-C548-8730-82707E7EBA36}" type="slidenum">
              <a:rPr lang="en-US" smtClean="0"/>
              <a:t>14</a:t>
            </a:fld>
            <a:endParaRPr lang="en-US"/>
          </a:p>
        </p:txBody>
      </p:sp>
    </p:spTree>
    <p:extLst>
      <p:ext uri="{BB962C8B-B14F-4D97-AF65-F5344CB8AC3E}">
        <p14:creationId xmlns:p14="http://schemas.microsoft.com/office/powerpoint/2010/main" val="20308321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CDFEB733-8A05-4FCA-B570-4E0AF1BF59DD}" type="datetimeFigureOut">
              <a:rPr lang="en-US" smtClean="0"/>
              <a:t>10/23/23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C6ACD54-0E10-4DDC-9B48-010CDB451CB4}" type="slidenum">
              <a:rPr lang="en-US" smtClean="0"/>
              <a:t>‹#›</a:t>
            </a:fld>
            <a:endParaRPr lang="en-US"/>
          </a:p>
        </p:txBody>
      </p:sp>
    </p:spTree>
    <p:extLst>
      <p:ext uri="{BB962C8B-B14F-4D97-AF65-F5344CB8AC3E}">
        <p14:creationId xmlns:p14="http://schemas.microsoft.com/office/powerpoint/2010/main" val="40706681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DFEB733-8A05-4FCA-B570-4E0AF1BF59DD}" type="datetimeFigureOut">
              <a:rPr lang="en-US" smtClean="0"/>
              <a:t>10/23/23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C6ACD54-0E10-4DDC-9B48-010CDB451CB4}" type="slidenum">
              <a:rPr lang="en-US" smtClean="0"/>
              <a:t>‹#›</a:t>
            </a:fld>
            <a:endParaRPr lang="en-US"/>
          </a:p>
        </p:txBody>
      </p:sp>
    </p:spTree>
    <p:extLst>
      <p:ext uri="{BB962C8B-B14F-4D97-AF65-F5344CB8AC3E}">
        <p14:creationId xmlns:p14="http://schemas.microsoft.com/office/powerpoint/2010/main" val="37003421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CDFEB733-8A05-4FCA-B570-4E0AF1BF59DD}" type="datetimeFigureOut">
              <a:rPr lang="en-US" smtClean="0"/>
              <a:t>10/23/23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C6ACD54-0E10-4DDC-9B48-010CDB451CB4}" type="slidenum">
              <a:rPr lang="en-US" smtClean="0"/>
              <a:t>‹#›</a:t>
            </a:fld>
            <a:endParaRPr lang="en-US"/>
          </a:p>
        </p:txBody>
      </p:sp>
    </p:spTree>
    <p:extLst>
      <p:ext uri="{BB962C8B-B14F-4D97-AF65-F5344CB8AC3E}">
        <p14:creationId xmlns:p14="http://schemas.microsoft.com/office/powerpoint/2010/main" val="22665631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p>
        </p:txBody>
      </p:sp>
      <p:sp>
        <p:nvSpPr>
          <p:cNvPr id="14" name="Text Placeholder 3"/>
          <p:cNvSpPr>
            <a:spLocks noGrp="1"/>
          </p:cNvSpPr>
          <p:nvPr>
            <p:ph type="body" sz="half" idx="13"/>
          </p:nvPr>
        </p:nvSpPr>
        <p:spPr>
          <a:xfrm>
            <a:off x="1930400" y="3771174"/>
            <a:ext cx="7279649" cy="342174"/>
          </a:xfrm>
        </p:spPr>
        <p:txBody>
          <a:bodyPr anchor="t">
            <a:normAutofit/>
          </a:bodyPr>
          <a:lstStyle>
            <a:lvl1pPr marL="0" indent="0">
              <a:buNone/>
              <a:defRPr lang="en-US" sz="1400" b="0" i="0" kern="1200" cap="small" dirty="0">
                <a:solidFill>
                  <a:schemeClr val="accent1"/>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CDFEB733-8A05-4FCA-B570-4E0AF1BF59DD}" type="datetimeFigureOut">
              <a:rPr lang="en-US" smtClean="0"/>
              <a:t>10/23/23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C6ACD54-0E10-4DDC-9B48-010CDB451CB4}" type="slidenum">
              <a:rPr lang="en-US" smtClean="0"/>
              <a:t>‹#›</a:t>
            </a:fld>
            <a:endParaRPr lang="en-US"/>
          </a:p>
        </p:txBody>
      </p:sp>
      <p:sp>
        <p:nvSpPr>
          <p:cNvPr id="9" name="TextBox 8"/>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a:t>“</a:t>
            </a:r>
          </a:p>
        </p:txBody>
      </p:sp>
      <p:sp>
        <p:nvSpPr>
          <p:cNvPr id="13" name="TextBox 12"/>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a:t>”</a:t>
            </a:r>
          </a:p>
        </p:txBody>
      </p:sp>
    </p:spTree>
    <p:extLst>
      <p:ext uri="{BB962C8B-B14F-4D97-AF65-F5344CB8AC3E}">
        <p14:creationId xmlns:p14="http://schemas.microsoft.com/office/powerpoint/2010/main" val="168436604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DFEB733-8A05-4FCA-B570-4E0AF1BF59DD}" type="datetimeFigureOut">
              <a:rPr lang="en-US" smtClean="0"/>
              <a:t>10/23/23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C6ACD54-0E10-4DDC-9B48-010CDB451CB4}" type="slidenum">
              <a:rPr lang="en-US" smtClean="0"/>
              <a:t>‹#›</a:t>
            </a:fld>
            <a:endParaRPr lang="en-US"/>
          </a:p>
        </p:txBody>
      </p:sp>
    </p:spTree>
    <p:extLst>
      <p:ext uri="{BB962C8B-B14F-4D97-AF65-F5344CB8AC3E}">
        <p14:creationId xmlns:p14="http://schemas.microsoft.com/office/powerpoint/2010/main" val="40482058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CDFEB733-8A05-4FCA-B570-4E0AF1BF59DD}" type="datetimeFigureOut">
              <a:rPr lang="en-US" smtClean="0"/>
              <a:t>10/23/23</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C6ACD54-0E10-4DDC-9B48-010CDB451CB4}" type="slidenum">
              <a:rPr lang="en-US" smtClean="0"/>
              <a:t>‹#›</a:t>
            </a:fld>
            <a:endParaRPr lang="en-US"/>
          </a:p>
        </p:txBody>
      </p:sp>
    </p:spTree>
    <p:extLst>
      <p:ext uri="{BB962C8B-B14F-4D97-AF65-F5344CB8AC3E}">
        <p14:creationId xmlns:p14="http://schemas.microsoft.com/office/powerpoint/2010/main" val="71780887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CDFEB733-8A05-4FCA-B570-4E0AF1BF59DD}" type="datetimeFigureOut">
              <a:rPr lang="en-US" smtClean="0"/>
              <a:t>10/23/23</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C6ACD54-0E10-4DDC-9B48-010CDB451CB4}" type="slidenum">
              <a:rPr lang="en-US" smtClean="0"/>
              <a:t>‹#›</a:t>
            </a:fld>
            <a:endParaRPr lang="en-US"/>
          </a:p>
        </p:txBody>
      </p:sp>
    </p:spTree>
    <p:extLst>
      <p:ext uri="{BB962C8B-B14F-4D97-AF65-F5344CB8AC3E}">
        <p14:creationId xmlns:p14="http://schemas.microsoft.com/office/powerpoint/2010/main" val="284716485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DFEB733-8A05-4FCA-B570-4E0AF1BF59DD}" type="datetimeFigureOut">
              <a:rPr lang="en-US" smtClean="0"/>
              <a:t>10/23/23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C6ACD54-0E10-4DDC-9B48-010CDB451CB4}" type="slidenum">
              <a:rPr lang="en-US" smtClean="0"/>
              <a:t>‹#›</a:t>
            </a:fld>
            <a:endParaRPr lang="en-US"/>
          </a:p>
        </p:txBody>
      </p:sp>
    </p:spTree>
    <p:extLst>
      <p:ext uri="{BB962C8B-B14F-4D97-AF65-F5344CB8AC3E}">
        <p14:creationId xmlns:p14="http://schemas.microsoft.com/office/powerpoint/2010/main" val="285058221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DFEB733-8A05-4FCA-B570-4E0AF1BF59DD}" type="datetimeFigureOut">
              <a:rPr lang="en-US" smtClean="0"/>
              <a:t>10/23/23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C6ACD54-0E10-4DDC-9B48-010CDB451CB4}" type="slidenum">
              <a:rPr lang="en-US" smtClean="0"/>
              <a:t>‹#›</a:t>
            </a:fld>
            <a:endParaRPr lang="en-US"/>
          </a:p>
        </p:txBody>
      </p:sp>
    </p:spTree>
    <p:extLst>
      <p:ext uri="{BB962C8B-B14F-4D97-AF65-F5344CB8AC3E}">
        <p14:creationId xmlns:p14="http://schemas.microsoft.com/office/powerpoint/2010/main" val="33691595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DFEB733-8A05-4FCA-B570-4E0AF1BF59DD}" type="datetimeFigureOut">
              <a:rPr lang="en-US" smtClean="0"/>
              <a:t>10/23/23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C6ACD54-0E10-4DDC-9B48-010CDB451CB4}" type="slidenum">
              <a:rPr lang="en-US" smtClean="0"/>
              <a:t>‹#›</a:t>
            </a:fld>
            <a:endParaRPr lang="en-US"/>
          </a:p>
        </p:txBody>
      </p:sp>
    </p:spTree>
    <p:extLst>
      <p:ext uri="{BB962C8B-B14F-4D97-AF65-F5344CB8AC3E}">
        <p14:creationId xmlns:p14="http://schemas.microsoft.com/office/powerpoint/2010/main" val="4566679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DFEB733-8A05-4FCA-B570-4E0AF1BF59DD}" type="datetimeFigureOut">
              <a:rPr lang="en-US" smtClean="0"/>
              <a:t>10/23/23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C6ACD54-0E10-4DDC-9B48-010CDB451CB4}" type="slidenum">
              <a:rPr lang="en-US" smtClean="0"/>
              <a:t>‹#›</a:t>
            </a:fld>
            <a:endParaRPr lang="en-US"/>
          </a:p>
        </p:txBody>
      </p:sp>
    </p:spTree>
    <p:extLst>
      <p:ext uri="{BB962C8B-B14F-4D97-AF65-F5344CB8AC3E}">
        <p14:creationId xmlns:p14="http://schemas.microsoft.com/office/powerpoint/2010/main" val="38157425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DFEB733-8A05-4FCA-B570-4E0AF1BF59DD}" type="datetimeFigureOut">
              <a:rPr lang="en-US" smtClean="0"/>
              <a:t>10/23/23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C6ACD54-0E10-4DDC-9B48-010CDB451CB4}" type="slidenum">
              <a:rPr lang="en-US" smtClean="0"/>
              <a:t>‹#›</a:t>
            </a:fld>
            <a:endParaRPr lang="en-US"/>
          </a:p>
        </p:txBody>
      </p:sp>
    </p:spTree>
    <p:extLst>
      <p:ext uri="{BB962C8B-B14F-4D97-AF65-F5344CB8AC3E}">
        <p14:creationId xmlns:p14="http://schemas.microsoft.com/office/powerpoint/2010/main" val="38936514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DFEB733-8A05-4FCA-B570-4E0AF1BF59DD}" type="datetimeFigureOut">
              <a:rPr lang="en-US" smtClean="0"/>
              <a:t>10/23/23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C6ACD54-0E10-4DDC-9B48-010CDB451CB4}" type="slidenum">
              <a:rPr lang="en-US" smtClean="0"/>
              <a:t>‹#›</a:t>
            </a:fld>
            <a:endParaRPr lang="en-US"/>
          </a:p>
        </p:txBody>
      </p:sp>
    </p:spTree>
    <p:extLst>
      <p:ext uri="{BB962C8B-B14F-4D97-AF65-F5344CB8AC3E}">
        <p14:creationId xmlns:p14="http://schemas.microsoft.com/office/powerpoint/2010/main" val="13667452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7" name="Date Placeholder 2"/>
          <p:cNvSpPr>
            <a:spLocks noGrp="1"/>
          </p:cNvSpPr>
          <p:nvPr>
            <p:ph type="dt" sz="half" idx="10"/>
          </p:nvPr>
        </p:nvSpPr>
        <p:spPr/>
        <p:txBody>
          <a:bodyPr/>
          <a:lstStyle/>
          <a:p>
            <a:fld id="{CDFEB733-8A05-4FCA-B570-4E0AF1BF59DD}" type="datetimeFigureOut">
              <a:rPr lang="en-US" smtClean="0"/>
              <a:t>10/23/23</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6C6ACD54-0E10-4DDC-9B48-010CDB451CB4}" type="slidenum">
              <a:rPr lang="en-US" smtClean="0"/>
              <a:t>‹#›</a:t>
            </a:fld>
            <a:endParaRPr lang="en-US"/>
          </a:p>
        </p:txBody>
      </p:sp>
    </p:spTree>
    <p:extLst>
      <p:ext uri="{BB962C8B-B14F-4D97-AF65-F5344CB8AC3E}">
        <p14:creationId xmlns:p14="http://schemas.microsoft.com/office/powerpoint/2010/main" val="42542220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CDFEB733-8A05-4FCA-B570-4E0AF1BF59DD}" type="datetimeFigureOut">
              <a:rPr lang="en-US" smtClean="0"/>
              <a:t>10/23/23</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6C6ACD54-0E10-4DDC-9B48-010CDB451CB4}" type="slidenum">
              <a:rPr lang="en-US" smtClean="0"/>
              <a:t>‹#›</a:t>
            </a:fld>
            <a:endParaRPr lang="en-US"/>
          </a:p>
        </p:txBody>
      </p:sp>
    </p:spTree>
    <p:extLst>
      <p:ext uri="{BB962C8B-B14F-4D97-AF65-F5344CB8AC3E}">
        <p14:creationId xmlns:p14="http://schemas.microsoft.com/office/powerpoint/2010/main" val="21943845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3401064" cy="1447800"/>
          </a:xfrm>
        </p:spPr>
        <p:txBody>
          <a:bodyPr anchor="b"/>
          <a:lstStyle>
            <a:lvl1pPr algn="l">
              <a:defRPr sz="2400" b="0"/>
            </a:lvl1pPr>
          </a:lstStyle>
          <a:p>
            <a:r>
              <a:rPr lang="en-US"/>
              <a:t>Click to edit Master title style</a:t>
            </a:r>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154954"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CDFEB733-8A05-4FCA-B570-4E0AF1BF59DD}" type="datetimeFigureOut">
              <a:rPr lang="en-US" smtClean="0"/>
              <a:t>10/23/23</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6C6ACD54-0E10-4DDC-9B48-010CDB451CB4}" type="slidenum">
              <a:rPr lang="en-US" smtClean="0"/>
              <a:t>‹#›</a:t>
            </a:fld>
            <a:endParaRPr lang="en-US"/>
          </a:p>
        </p:txBody>
      </p:sp>
    </p:spTree>
    <p:extLst>
      <p:ext uri="{BB962C8B-B14F-4D97-AF65-F5344CB8AC3E}">
        <p14:creationId xmlns:p14="http://schemas.microsoft.com/office/powerpoint/2010/main" val="22055696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DFEB733-8A05-4FCA-B570-4E0AF1BF59DD}" type="datetimeFigureOut">
              <a:rPr lang="en-US" smtClean="0"/>
              <a:t>10/23/23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C6ACD54-0E10-4DDC-9B48-010CDB451CB4}" type="slidenum">
              <a:rPr lang="en-US" smtClean="0"/>
              <a:t>‹#›</a:t>
            </a:fld>
            <a:endParaRPr lang="en-US"/>
          </a:p>
        </p:txBody>
      </p:sp>
    </p:spTree>
    <p:extLst>
      <p:ext uri="{BB962C8B-B14F-4D97-AF65-F5344CB8AC3E}">
        <p14:creationId xmlns:p14="http://schemas.microsoft.com/office/powerpoint/2010/main" val="8549974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9012"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CDFEB733-8A05-4FCA-B570-4E0AF1BF59DD}" type="datetimeFigureOut">
              <a:rPr lang="en-US" smtClean="0"/>
              <a:t>10/23/23</a:t>
            </a:fld>
            <a:endParaRPr lang="en-US"/>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6C6ACD54-0E10-4DDC-9B48-010CDB451CB4}" type="slidenum">
              <a:rPr lang="en-US" smtClean="0"/>
              <a:t>‹#›</a:t>
            </a:fld>
            <a:endParaRPr lang="en-US"/>
          </a:p>
        </p:txBody>
      </p:sp>
    </p:spTree>
    <p:extLst>
      <p:ext uri="{BB962C8B-B14F-4D97-AF65-F5344CB8AC3E}">
        <p14:creationId xmlns:p14="http://schemas.microsoft.com/office/powerpoint/2010/main" val="2414635322"/>
      </p:ext>
    </p:extLst>
  </p:cSld>
  <p:clrMap bg1="dk1" tx1="lt1" bg2="dk2" tx2="lt2" accent1="accent1" accent2="accent2" accent3="accent3" accent4="accent4" accent5="accent5" accent6="accent6" hlink="hlink" folHlink="folHlink"/>
  <p:sldLayoutIdLst>
    <p:sldLayoutId id="2147483753" r:id="rId1"/>
    <p:sldLayoutId id="2147483754" r:id="rId2"/>
    <p:sldLayoutId id="2147483755" r:id="rId3"/>
    <p:sldLayoutId id="2147483756" r:id="rId4"/>
    <p:sldLayoutId id="2147483757" r:id="rId5"/>
    <p:sldLayoutId id="2147483758" r:id="rId6"/>
    <p:sldLayoutId id="2147483759" r:id="rId7"/>
    <p:sldLayoutId id="2147483760" r:id="rId8"/>
    <p:sldLayoutId id="2147483761" r:id="rId9"/>
    <p:sldLayoutId id="2147483762" r:id="rId10"/>
    <p:sldLayoutId id="2147483763" r:id="rId11"/>
    <p:sldLayoutId id="2147483764" r:id="rId12"/>
    <p:sldLayoutId id="2147483765" r:id="rId13"/>
    <p:sldLayoutId id="2147483766" r:id="rId14"/>
    <p:sldLayoutId id="2147483767" r:id="rId15"/>
    <p:sldLayoutId id="2147483768" r:id="rId16"/>
    <p:sldLayoutId id="2147483769"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hyperlink" Target="https://www.csun.edu/csun-maps"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6.jpeg"/><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8523D9-594E-476E-AAE5-9F39591F4309}"/>
              </a:ext>
            </a:extLst>
          </p:cNvPr>
          <p:cNvSpPr>
            <a:spLocks noGrp="1"/>
          </p:cNvSpPr>
          <p:nvPr>
            <p:ph type="ctrTitle"/>
          </p:nvPr>
        </p:nvSpPr>
        <p:spPr>
          <a:xfrm>
            <a:off x="1524000" y="1600199"/>
            <a:ext cx="9144000" cy="1909763"/>
          </a:xfrm>
        </p:spPr>
        <p:txBody>
          <a:bodyPr>
            <a:normAutofit/>
          </a:bodyPr>
          <a:lstStyle/>
          <a:p>
            <a:r>
              <a:rPr lang="en-US"/>
              <a:t>Binomial Queues </a:t>
            </a:r>
          </a:p>
        </p:txBody>
      </p:sp>
      <p:sp>
        <p:nvSpPr>
          <p:cNvPr id="3" name="Subtitle 2">
            <a:extLst>
              <a:ext uri="{FF2B5EF4-FFF2-40B4-BE49-F238E27FC236}">
                <a16:creationId xmlns:a16="http://schemas.microsoft.com/office/drawing/2014/main" id="{5EFCC09B-AF17-4D1E-9916-6529704974BA}"/>
              </a:ext>
            </a:extLst>
          </p:cNvPr>
          <p:cNvSpPr>
            <a:spLocks noGrp="1"/>
          </p:cNvSpPr>
          <p:nvPr>
            <p:ph type="subTitle" idx="1"/>
          </p:nvPr>
        </p:nvSpPr>
        <p:spPr/>
        <p:txBody>
          <a:bodyPr>
            <a:normAutofit fontScale="70000" lnSpcReduction="20000"/>
          </a:bodyPr>
          <a:lstStyle/>
          <a:p>
            <a:r>
              <a:rPr lang="en-US">
                <a:solidFill>
                  <a:srgbClr val="FF0000"/>
                </a:solidFill>
              </a:rPr>
              <a:t>By Abdul Imran</a:t>
            </a:r>
          </a:p>
          <a:p>
            <a:r>
              <a:rPr lang="en-US">
                <a:solidFill>
                  <a:srgbClr val="FF0000"/>
                </a:solidFill>
              </a:rPr>
              <a:t>&amp;</a:t>
            </a:r>
          </a:p>
          <a:p>
            <a:r>
              <a:rPr lang="en-US">
                <a:solidFill>
                  <a:srgbClr val="FF0000"/>
                </a:solidFill>
              </a:rPr>
              <a:t>Manny Negrete</a:t>
            </a:r>
          </a:p>
        </p:txBody>
      </p:sp>
    </p:spTree>
    <p:extLst>
      <p:ext uri="{BB962C8B-B14F-4D97-AF65-F5344CB8AC3E}">
        <p14:creationId xmlns:p14="http://schemas.microsoft.com/office/powerpoint/2010/main" val="356467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7E47DC-24AA-4FAA-ACE6-6CCB54FEE192}"/>
              </a:ext>
            </a:extLst>
          </p:cNvPr>
          <p:cNvSpPr>
            <a:spLocks noGrp="1"/>
          </p:cNvSpPr>
          <p:nvPr>
            <p:ph type="title"/>
          </p:nvPr>
        </p:nvSpPr>
        <p:spPr/>
        <p:txBody>
          <a:bodyPr/>
          <a:lstStyle/>
          <a:p>
            <a:r>
              <a:rPr lang="en-US"/>
              <a:t>3. Methodologies/algorithms:</a:t>
            </a:r>
          </a:p>
        </p:txBody>
      </p:sp>
      <p:sp>
        <p:nvSpPr>
          <p:cNvPr id="3" name="Content Placeholder 2">
            <a:extLst>
              <a:ext uri="{FF2B5EF4-FFF2-40B4-BE49-F238E27FC236}">
                <a16:creationId xmlns:a16="http://schemas.microsoft.com/office/drawing/2014/main" id="{C203DAD0-39A1-4F78-8558-E889CE27A2F6}"/>
              </a:ext>
            </a:extLst>
          </p:cNvPr>
          <p:cNvSpPr>
            <a:spLocks noGrp="1"/>
          </p:cNvSpPr>
          <p:nvPr>
            <p:ph idx="1"/>
          </p:nvPr>
        </p:nvSpPr>
        <p:spPr/>
        <p:txBody>
          <a:bodyPr>
            <a:normAutofit/>
          </a:bodyPr>
          <a:lstStyle/>
          <a:p>
            <a:r>
              <a:rPr lang="en-US" sz="2400" dirty="0"/>
              <a:t>Binomial Queues were utilized to streamline and optimize shuttles</a:t>
            </a:r>
          </a:p>
          <a:p>
            <a:r>
              <a:rPr lang="en-US" sz="2400" dirty="0"/>
              <a:t>Other key algorithms/data structures</a:t>
            </a:r>
          </a:p>
          <a:p>
            <a:pPr lvl="1"/>
            <a:r>
              <a:rPr lang="en-US" sz="2200" dirty="0" err="1"/>
              <a:t>Linkedlists</a:t>
            </a:r>
            <a:endParaRPr lang="en-US" sz="2000" dirty="0"/>
          </a:p>
          <a:p>
            <a:pPr lvl="1"/>
            <a:r>
              <a:rPr lang="en-US" sz="2000" dirty="0"/>
              <a:t>Heap Operations</a:t>
            </a:r>
          </a:p>
          <a:p>
            <a:pPr lvl="1"/>
            <a:r>
              <a:rPr lang="en-US" sz="2000" dirty="0"/>
              <a:t>Node Reversals (aka node deletion)</a:t>
            </a:r>
            <a:endParaRPr lang="en-US" sz="2200" dirty="0"/>
          </a:p>
        </p:txBody>
      </p:sp>
    </p:spTree>
    <p:extLst>
      <p:ext uri="{BB962C8B-B14F-4D97-AF65-F5344CB8AC3E}">
        <p14:creationId xmlns:p14="http://schemas.microsoft.com/office/powerpoint/2010/main" val="13849000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D8E97C-6BAE-423A-AB9D-2384D6CC9375}"/>
              </a:ext>
            </a:extLst>
          </p:cNvPr>
          <p:cNvSpPr>
            <a:spLocks noGrp="1"/>
          </p:cNvSpPr>
          <p:nvPr>
            <p:ph type="title"/>
          </p:nvPr>
        </p:nvSpPr>
        <p:spPr/>
        <p:txBody>
          <a:bodyPr/>
          <a:lstStyle/>
          <a:p>
            <a:r>
              <a:rPr lang="en-US"/>
              <a:t>Pseudocode</a:t>
            </a:r>
          </a:p>
        </p:txBody>
      </p:sp>
      <p:sp>
        <p:nvSpPr>
          <p:cNvPr id="3" name="Content Placeholder 2">
            <a:extLst>
              <a:ext uri="{FF2B5EF4-FFF2-40B4-BE49-F238E27FC236}">
                <a16:creationId xmlns:a16="http://schemas.microsoft.com/office/drawing/2014/main" id="{E03FB95E-2736-4745-9304-CF50A900C4FE}"/>
              </a:ext>
            </a:extLst>
          </p:cNvPr>
          <p:cNvSpPr>
            <a:spLocks noGrp="1"/>
          </p:cNvSpPr>
          <p:nvPr>
            <p:ph idx="1"/>
          </p:nvPr>
        </p:nvSpPr>
        <p:spPr>
          <a:xfrm>
            <a:off x="645131" y="1180618"/>
            <a:ext cx="10900757" cy="5567423"/>
          </a:xfrm>
        </p:spPr>
        <p:txBody>
          <a:bodyPr>
            <a:normAutofit fontScale="70000" lnSpcReduction="20000"/>
          </a:bodyPr>
          <a:lstStyle/>
          <a:p>
            <a:r>
              <a:rPr lang="en-US"/>
              <a:t> # Create a </a:t>
            </a:r>
            <a:r>
              <a:rPr lang="en-US" err="1"/>
              <a:t>ShuttleScheduler</a:t>
            </a:r>
            <a:r>
              <a:rPr lang="en-US"/>
              <a:t> instance for scheduling shuttle stops</a:t>
            </a:r>
          </a:p>
          <a:p>
            <a:pPr marL="0" indent="0">
              <a:buNone/>
            </a:pPr>
            <a:r>
              <a:rPr lang="en-US"/>
              <a:t>		scheduler = new </a:t>
            </a:r>
            <a:r>
              <a:rPr lang="en-US" err="1"/>
              <a:t>ShuttleScheduler</a:t>
            </a:r>
            <a:r>
              <a:rPr lang="en-US"/>
              <a:t>&lt;</a:t>
            </a:r>
            <a:r>
              <a:rPr lang="en-US" err="1"/>
              <a:t>ShuttleStop</a:t>
            </a:r>
            <a:r>
              <a:rPr lang="en-US"/>
              <a:t>&gt;()</a:t>
            </a:r>
          </a:p>
          <a:p>
            <a:pPr marL="0" indent="0">
              <a:buNone/>
            </a:pPr>
            <a:r>
              <a:rPr lang="en-US"/>
              <a:t>    </a:t>
            </a:r>
          </a:p>
          <a:p>
            <a:r>
              <a:rPr lang="en-US"/>
              <a:t>    # Define halls with varying passenger loads</a:t>
            </a:r>
          </a:p>
          <a:p>
            <a:pPr marL="0" indent="0">
              <a:buNone/>
            </a:pPr>
            <a:r>
              <a:rPr lang="en-US"/>
              <a:t>		 </a:t>
            </a:r>
            <a:r>
              <a:rPr lang="en-US" err="1"/>
              <a:t>hallname</a:t>
            </a:r>
            <a:r>
              <a:rPr lang="en-US"/>
              <a:t> = new Hall("</a:t>
            </a:r>
            <a:r>
              <a:rPr lang="en-US" err="1"/>
              <a:t>hallname</a:t>
            </a:r>
            <a:r>
              <a:rPr lang="en-US"/>
              <a:t>", #number of students)</a:t>
            </a:r>
          </a:p>
          <a:p>
            <a:pPr marL="0" indent="0">
              <a:buNone/>
            </a:pPr>
            <a:r>
              <a:rPr lang="en-US"/>
              <a:t>		</a:t>
            </a:r>
            <a:r>
              <a:rPr lang="en-US" err="1"/>
              <a:t>cypressHall</a:t>
            </a:r>
            <a:r>
              <a:rPr lang="en-US"/>
              <a:t> = new Hall("Cypress Hall", 50)</a:t>
            </a:r>
          </a:p>
          <a:p>
            <a:pPr marL="0" indent="0">
              <a:buNone/>
            </a:pPr>
            <a:r>
              <a:rPr lang="en-US"/>
              <a:t>   </a:t>
            </a:r>
          </a:p>
          <a:p>
            <a:r>
              <a:rPr lang="en-US"/>
              <a:t>    # Create shuttle stops based on the halls they serve</a:t>
            </a:r>
          </a:p>
          <a:p>
            <a:pPr marL="0" indent="0">
              <a:buNone/>
            </a:pPr>
            <a:r>
              <a:rPr lang="en-US"/>
              <a:t>		    stop1 = new </a:t>
            </a:r>
            <a:r>
              <a:rPr lang="en-US" err="1"/>
              <a:t>ShuttleStop</a:t>
            </a:r>
            <a:r>
              <a:rPr lang="en-US"/>
              <a:t>(1)</a:t>
            </a:r>
          </a:p>
          <a:p>
            <a:pPr marL="0" indent="0">
              <a:buNone/>
            </a:pPr>
            <a:r>
              <a:rPr lang="en-US"/>
              <a:t>		    stop1.addHall(</a:t>
            </a:r>
            <a:r>
              <a:rPr lang="en-US" err="1"/>
              <a:t>hallname</a:t>
            </a:r>
            <a:r>
              <a:rPr lang="en-US"/>
              <a:t>)</a:t>
            </a:r>
          </a:p>
          <a:p>
            <a:pPr marL="0" indent="0">
              <a:buNone/>
            </a:pPr>
            <a:endParaRPr lang="en-US"/>
          </a:p>
          <a:p>
            <a:r>
              <a:rPr lang="en-US"/>
              <a:t>    # Insert shuttle stops into the scheduler</a:t>
            </a:r>
          </a:p>
          <a:p>
            <a:pPr marL="0" indent="0">
              <a:buNone/>
            </a:pPr>
            <a:r>
              <a:rPr lang="en-US"/>
              <a:t>		    </a:t>
            </a:r>
            <a:r>
              <a:rPr lang="en-US" err="1"/>
              <a:t>scheduler.insert</a:t>
            </a:r>
            <a:r>
              <a:rPr lang="en-US"/>
              <a:t>(stop1)</a:t>
            </a:r>
          </a:p>
          <a:p>
            <a:pPr marL="0" indent="0">
              <a:buNone/>
            </a:pPr>
            <a:endParaRPr lang="en-US"/>
          </a:p>
          <a:p>
            <a:r>
              <a:rPr lang="en-US"/>
              <a:t>    # Send shuttles to stops with the most passengers first</a:t>
            </a:r>
          </a:p>
          <a:p>
            <a:pPr marL="0" indent="0">
              <a:buNone/>
            </a:pPr>
            <a:r>
              <a:rPr lang="en-US"/>
              <a:t>		   while not </a:t>
            </a:r>
            <a:r>
              <a:rPr lang="en-US" err="1"/>
              <a:t>scheduler.isEmpty</a:t>
            </a:r>
            <a:r>
              <a:rPr lang="en-US"/>
              <a:t>():</a:t>
            </a:r>
          </a:p>
          <a:p>
            <a:pPr marL="0" indent="0">
              <a:buNone/>
            </a:pPr>
            <a:r>
              <a:rPr lang="en-US"/>
              <a:t>			</a:t>
            </a:r>
            <a:r>
              <a:rPr lang="en-US" err="1"/>
              <a:t>maxStop</a:t>
            </a:r>
            <a:r>
              <a:rPr lang="en-US"/>
              <a:t> = </a:t>
            </a:r>
            <a:r>
              <a:rPr lang="en-US" err="1"/>
              <a:t>scheduler.deleteMax</a:t>
            </a:r>
            <a:r>
              <a:rPr lang="en-US"/>
              <a:t>()</a:t>
            </a:r>
          </a:p>
          <a:p>
            <a:pPr marL="0" indent="0">
              <a:buNone/>
            </a:pPr>
            <a:r>
              <a:rPr lang="en-US"/>
              <a:t>			print("Sending shuttle to: " + </a:t>
            </a:r>
            <a:r>
              <a:rPr lang="en-US" err="1"/>
              <a:t>maxStop</a:t>
            </a:r>
            <a:r>
              <a:rPr lang="en-US"/>
              <a:t>)?</a:t>
            </a:r>
          </a:p>
        </p:txBody>
      </p:sp>
    </p:spTree>
    <p:extLst>
      <p:ext uri="{BB962C8B-B14F-4D97-AF65-F5344CB8AC3E}">
        <p14:creationId xmlns:p14="http://schemas.microsoft.com/office/powerpoint/2010/main" val="39350717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B690CE-3F55-7151-DB18-A447983F534A}"/>
              </a:ext>
            </a:extLst>
          </p:cNvPr>
          <p:cNvSpPr>
            <a:spLocks noGrp="1"/>
          </p:cNvSpPr>
          <p:nvPr>
            <p:ph type="title"/>
          </p:nvPr>
        </p:nvSpPr>
        <p:spPr/>
        <p:txBody>
          <a:bodyPr/>
          <a:lstStyle/>
          <a:p>
            <a:r>
              <a:rPr lang="en-US"/>
              <a:t>4. Results of Shuttle Scheduling Algorithm</a:t>
            </a:r>
          </a:p>
        </p:txBody>
      </p:sp>
      <p:sp>
        <p:nvSpPr>
          <p:cNvPr id="3" name="Content Placeholder 2">
            <a:extLst>
              <a:ext uri="{FF2B5EF4-FFF2-40B4-BE49-F238E27FC236}">
                <a16:creationId xmlns:a16="http://schemas.microsoft.com/office/drawing/2014/main" id="{23BDD22F-47D4-9807-3DDD-2901B1607CE2}"/>
              </a:ext>
            </a:extLst>
          </p:cNvPr>
          <p:cNvSpPr>
            <a:spLocks noGrp="1"/>
          </p:cNvSpPr>
          <p:nvPr>
            <p:ph idx="1"/>
          </p:nvPr>
        </p:nvSpPr>
        <p:spPr/>
        <p:txBody>
          <a:bodyPr vert="horz" lIns="91440" tIns="45720" rIns="91440" bIns="45720" rtlCol="0" anchor="t">
            <a:normAutofit/>
          </a:bodyPr>
          <a:lstStyle/>
          <a:p>
            <a:r>
              <a:rPr lang="en-US">
                <a:solidFill>
                  <a:srgbClr val="FFFFFF"/>
                </a:solidFill>
                <a:ea typeface="+mj-lt"/>
                <a:cs typeface="+mj-lt"/>
              </a:rPr>
              <a:t>Efficiently scheduling shuttles to cater to stops with the highest passenger loads first using Binomial Queues.</a:t>
            </a:r>
          </a:p>
          <a:p>
            <a:r>
              <a:rPr lang="en-US">
                <a:solidFill>
                  <a:srgbClr val="FFFFFF"/>
                </a:solidFill>
                <a:ea typeface="+mj-lt"/>
                <a:cs typeface="+mj-lt"/>
              </a:rPr>
              <a:t>Dataset: Different shuttle stops and the halls they serve with varying passenger loads.</a:t>
            </a:r>
          </a:p>
        </p:txBody>
      </p:sp>
    </p:spTree>
    <p:extLst>
      <p:ext uri="{BB962C8B-B14F-4D97-AF65-F5344CB8AC3E}">
        <p14:creationId xmlns:p14="http://schemas.microsoft.com/office/powerpoint/2010/main" val="31088685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B0B9D-6BAE-E227-C5B9-AD8477C7A37C}"/>
              </a:ext>
            </a:extLst>
          </p:cNvPr>
          <p:cNvSpPr>
            <a:spLocks noGrp="1"/>
          </p:cNvSpPr>
          <p:nvPr>
            <p:ph type="title"/>
          </p:nvPr>
        </p:nvSpPr>
        <p:spPr/>
        <p:txBody>
          <a:bodyPr/>
          <a:lstStyle/>
          <a:p>
            <a:r>
              <a:rPr lang="en-US"/>
              <a:t>Example Results</a:t>
            </a:r>
          </a:p>
        </p:txBody>
      </p:sp>
      <p:sp>
        <p:nvSpPr>
          <p:cNvPr id="3" name="Content Placeholder 2">
            <a:extLst>
              <a:ext uri="{FF2B5EF4-FFF2-40B4-BE49-F238E27FC236}">
                <a16:creationId xmlns:a16="http://schemas.microsoft.com/office/drawing/2014/main" id="{98435852-DFE9-8616-E307-AC5DCF45BE69}"/>
              </a:ext>
            </a:extLst>
          </p:cNvPr>
          <p:cNvSpPr>
            <a:spLocks noGrp="1"/>
          </p:cNvSpPr>
          <p:nvPr>
            <p:ph idx="1"/>
          </p:nvPr>
        </p:nvSpPr>
        <p:spPr>
          <a:xfrm>
            <a:off x="1103312" y="2052918"/>
            <a:ext cx="4255479" cy="4195481"/>
          </a:xfrm>
        </p:spPr>
        <p:txBody>
          <a:bodyPr vert="horz" lIns="91440" tIns="45720" rIns="91440" bIns="45720" rtlCol="0" anchor="t">
            <a:normAutofit/>
          </a:bodyPr>
          <a:lstStyle/>
          <a:p>
            <a:pPr marL="0" indent="0">
              <a:buNone/>
            </a:pPr>
            <a:r>
              <a:rPr lang="en-US"/>
              <a:t>Example Result 1:</a:t>
            </a:r>
          </a:p>
          <a:p>
            <a:r>
              <a:rPr lang="en-US">
                <a:ea typeface="+mj-lt"/>
                <a:cs typeface="+mj-lt"/>
              </a:rPr>
              <a:t>Shuttle Stop 5 Details: </a:t>
            </a:r>
          </a:p>
          <a:p>
            <a:pPr>
              <a:buFont typeface="Arial" charset="2"/>
              <a:buChar char="•"/>
            </a:pPr>
            <a:r>
              <a:rPr lang="en-US">
                <a:ea typeface="+mj-lt"/>
                <a:cs typeface="+mj-lt"/>
              </a:rPr>
              <a:t>Total Passengers: 50 </a:t>
            </a:r>
          </a:p>
          <a:p>
            <a:pPr>
              <a:buFont typeface="Arial" charset="2"/>
              <a:buChar char="•"/>
            </a:pPr>
            <a:r>
              <a:rPr lang="en-US">
                <a:ea typeface="+mj-lt"/>
                <a:cs typeface="+mj-lt"/>
              </a:rPr>
              <a:t>Halls Served: Sierra Hall</a:t>
            </a:r>
            <a:endParaRPr lang="en-US"/>
          </a:p>
          <a:p>
            <a:pPr>
              <a:buFont typeface="Arial" charset="2"/>
              <a:buChar char="•"/>
            </a:pPr>
            <a:r>
              <a:rPr lang="en-US">
                <a:ea typeface="+mj-lt"/>
                <a:cs typeface="+mj-lt"/>
              </a:rPr>
              <a:t>This stop had the highest passenger load, showcasing the efficiency of our algorithm in prioritizing it.</a:t>
            </a:r>
            <a:endParaRPr lang="en-US"/>
          </a:p>
          <a:p>
            <a:pPr>
              <a:buFont typeface="Arial" charset="2"/>
              <a:buChar char="•"/>
            </a:pPr>
            <a:endParaRPr lang="en-US"/>
          </a:p>
          <a:p>
            <a:pPr marL="0" indent="0">
              <a:buNone/>
            </a:pPr>
            <a:endParaRPr lang="en-US"/>
          </a:p>
          <a:p>
            <a:endParaRPr lang="en-US"/>
          </a:p>
        </p:txBody>
      </p:sp>
      <p:sp>
        <p:nvSpPr>
          <p:cNvPr id="5" name="Content Placeholder 2">
            <a:extLst>
              <a:ext uri="{FF2B5EF4-FFF2-40B4-BE49-F238E27FC236}">
                <a16:creationId xmlns:a16="http://schemas.microsoft.com/office/drawing/2014/main" id="{4C8D5BC1-2105-ECB2-4E69-B7BA70C98E9A}"/>
              </a:ext>
            </a:extLst>
          </p:cNvPr>
          <p:cNvSpPr txBox="1">
            <a:spLocks/>
          </p:cNvSpPr>
          <p:nvPr/>
        </p:nvSpPr>
        <p:spPr>
          <a:xfrm>
            <a:off x="6395477" y="2003612"/>
            <a:ext cx="4255479" cy="4195481"/>
          </a:xfrm>
          <a:prstGeom prst="rect">
            <a:avLst/>
          </a:prstGeom>
        </p:spPr>
        <p:txBody>
          <a:bodyPr vert="horz" lIns="91440" tIns="45720" rIns="91440" bIns="45720" rtlCol="0" anchor="t">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a:lstStyle>
          <a:p>
            <a:pPr marL="0" indent="0">
              <a:buFont typeface="Wingdings 3" charset="2"/>
              <a:buNone/>
            </a:pPr>
            <a:r>
              <a:rPr lang="en-US"/>
              <a:t>Example Result 2:</a:t>
            </a:r>
          </a:p>
          <a:p>
            <a:r>
              <a:rPr lang="en-US">
                <a:ea typeface="+mj-lt"/>
                <a:cs typeface="+mj-lt"/>
              </a:rPr>
              <a:t>Shuttle Stop 7 Details: </a:t>
            </a:r>
          </a:p>
          <a:p>
            <a:pPr>
              <a:buFont typeface="Arial" charset="2"/>
              <a:buChar char="•"/>
            </a:pPr>
            <a:r>
              <a:rPr lang="en-US">
                <a:solidFill>
                  <a:srgbClr val="FFFFFF"/>
                </a:solidFill>
                <a:ea typeface="+mj-lt"/>
                <a:cs typeface="+mj-lt"/>
              </a:rPr>
              <a:t>Total Passengers: 40 </a:t>
            </a:r>
            <a:endParaRPr lang="en-US"/>
          </a:p>
          <a:p>
            <a:pPr>
              <a:buFont typeface="Arial" charset="2"/>
              <a:buChar char="•"/>
            </a:pPr>
            <a:r>
              <a:rPr lang="en-US">
                <a:ea typeface="+mj-lt"/>
                <a:cs typeface="+mj-lt"/>
              </a:rPr>
              <a:t>Halls Served: Bayramian Hall and Eucalyptus Hall</a:t>
            </a:r>
            <a:endParaRPr lang="en-US"/>
          </a:p>
          <a:p>
            <a:pPr>
              <a:buFont typeface="Arial" charset="2"/>
              <a:buChar char="•"/>
            </a:pPr>
            <a:r>
              <a:rPr lang="en-US">
                <a:ea typeface="+mj-lt"/>
                <a:cs typeface="+mj-lt"/>
              </a:rPr>
              <a:t>Despite serving two halls, the combined passenger load made this the second priority for our shuttles.</a:t>
            </a:r>
          </a:p>
          <a:p>
            <a:pPr>
              <a:buFont typeface="Arial" charset="2"/>
              <a:buChar char="•"/>
            </a:pPr>
            <a:endParaRPr lang="en-US"/>
          </a:p>
          <a:p>
            <a:pPr marL="0" indent="0">
              <a:buFont typeface="Wingdings 3" charset="2"/>
              <a:buNone/>
            </a:pPr>
            <a:endParaRPr lang="en-US"/>
          </a:p>
          <a:p>
            <a:endParaRPr lang="en-US"/>
          </a:p>
        </p:txBody>
      </p:sp>
    </p:spTree>
    <p:extLst>
      <p:ext uri="{BB962C8B-B14F-4D97-AF65-F5344CB8AC3E}">
        <p14:creationId xmlns:p14="http://schemas.microsoft.com/office/powerpoint/2010/main" val="21371154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613538-1818-4412-ABEA-F2E30A5AB627}"/>
              </a:ext>
            </a:extLst>
          </p:cNvPr>
          <p:cNvSpPr>
            <a:spLocks noGrp="1"/>
          </p:cNvSpPr>
          <p:nvPr>
            <p:ph type="title"/>
          </p:nvPr>
        </p:nvSpPr>
        <p:spPr/>
        <p:txBody>
          <a:bodyPr/>
          <a:lstStyle/>
          <a:p>
            <a:r>
              <a:rPr lang="en-US"/>
              <a:t>5. Contributions: </a:t>
            </a:r>
          </a:p>
        </p:txBody>
      </p:sp>
      <p:sp>
        <p:nvSpPr>
          <p:cNvPr id="3" name="Content Placeholder 2">
            <a:extLst>
              <a:ext uri="{FF2B5EF4-FFF2-40B4-BE49-F238E27FC236}">
                <a16:creationId xmlns:a16="http://schemas.microsoft.com/office/drawing/2014/main" id="{26A5FCB3-A773-423C-A0FA-860AA506052B}"/>
              </a:ext>
            </a:extLst>
          </p:cNvPr>
          <p:cNvSpPr>
            <a:spLocks noGrp="1"/>
          </p:cNvSpPr>
          <p:nvPr>
            <p:ph idx="1"/>
          </p:nvPr>
        </p:nvSpPr>
        <p:spPr/>
        <p:txBody>
          <a:bodyPr/>
          <a:lstStyle/>
          <a:p>
            <a:r>
              <a:rPr lang="en-US" dirty="0"/>
              <a:t>Our team has applied the concept of binomial queues to optimize CSUN shuttles on campus based on student schedules.</a:t>
            </a:r>
          </a:p>
        </p:txBody>
      </p:sp>
    </p:spTree>
    <p:extLst>
      <p:ext uri="{BB962C8B-B14F-4D97-AF65-F5344CB8AC3E}">
        <p14:creationId xmlns:p14="http://schemas.microsoft.com/office/powerpoint/2010/main" val="29116965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2000"/>
                <a:hueMod val="108000"/>
                <a:satMod val="164000"/>
                <a:lumMod val="69000"/>
              </a:schemeClr>
              <a:schemeClr val="bg2">
                <a:tint val="96000"/>
                <a:hueMod val="90000"/>
                <a:satMod val="130000"/>
                <a:lumMod val="134000"/>
              </a:schemeClr>
            </a:duotone>
            <a:extLst>
              <a:ext uri="{BEBA8EAE-BF5A-486C-A8C5-ECC9F3942E4B}">
                <a14:imgProps xmlns:a14="http://schemas.microsoft.com/office/drawing/2010/main">
                  <a14:imgLayer r:embed="rId3">
                    <a14:imgEffect>
                      <a14:artisticTexturizer/>
                    </a14:imgEffect>
                  </a14:imgLayer>
                </a14:imgProps>
              </a:ext>
            </a:extLst>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D8E97C-6BAE-423A-AB9D-2384D6CC9375}"/>
              </a:ext>
            </a:extLst>
          </p:cNvPr>
          <p:cNvSpPr>
            <a:spLocks noGrp="1"/>
          </p:cNvSpPr>
          <p:nvPr>
            <p:ph type="title"/>
          </p:nvPr>
        </p:nvSpPr>
        <p:spPr/>
        <p:txBody>
          <a:bodyPr/>
          <a:lstStyle/>
          <a:p>
            <a:r>
              <a:rPr lang="en-US"/>
              <a:t>Big O Notation</a:t>
            </a:r>
            <a:br>
              <a:rPr lang="en-US"/>
            </a:br>
            <a:endParaRPr lang="en-US"/>
          </a:p>
        </p:txBody>
      </p:sp>
      <p:sp>
        <p:nvSpPr>
          <p:cNvPr id="3" name="Content Placeholder 2">
            <a:extLst>
              <a:ext uri="{FF2B5EF4-FFF2-40B4-BE49-F238E27FC236}">
                <a16:creationId xmlns:a16="http://schemas.microsoft.com/office/drawing/2014/main" id="{E03FB95E-2736-4745-9304-CF50A900C4FE}"/>
              </a:ext>
            </a:extLst>
          </p:cNvPr>
          <p:cNvSpPr>
            <a:spLocks noGrp="1"/>
          </p:cNvSpPr>
          <p:nvPr>
            <p:ph idx="1"/>
          </p:nvPr>
        </p:nvSpPr>
        <p:spPr>
          <a:xfrm>
            <a:off x="646111" y="1152006"/>
            <a:ext cx="6183314" cy="5705994"/>
          </a:xfrm>
        </p:spPr>
        <p:txBody>
          <a:bodyPr>
            <a:normAutofit fontScale="70000" lnSpcReduction="20000"/>
          </a:bodyPr>
          <a:lstStyle/>
          <a:p>
            <a:r>
              <a:rPr lang="en-US"/>
              <a:t> # Create a </a:t>
            </a:r>
            <a:r>
              <a:rPr lang="en-US" err="1"/>
              <a:t>ShuttleScheduler</a:t>
            </a:r>
            <a:r>
              <a:rPr lang="en-US"/>
              <a:t> instance for scheduling shuttle stops</a:t>
            </a:r>
          </a:p>
          <a:p>
            <a:pPr marL="0" indent="0">
              <a:buNone/>
            </a:pPr>
            <a:r>
              <a:rPr lang="en-US"/>
              <a:t>		scheduler = new </a:t>
            </a:r>
            <a:r>
              <a:rPr lang="en-US" err="1"/>
              <a:t>ShuttleScheduler</a:t>
            </a:r>
            <a:r>
              <a:rPr lang="en-US"/>
              <a:t>&lt;</a:t>
            </a:r>
            <a:r>
              <a:rPr lang="en-US" err="1"/>
              <a:t>ShuttleStop</a:t>
            </a:r>
            <a:r>
              <a:rPr lang="en-US"/>
              <a:t>&gt;()</a:t>
            </a:r>
          </a:p>
          <a:p>
            <a:pPr marL="0" indent="0">
              <a:buNone/>
            </a:pPr>
            <a:r>
              <a:rPr lang="en-US"/>
              <a:t>    </a:t>
            </a:r>
          </a:p>
          <a:p>
            <a:r>
              <a:rPr lang="en-US"/>
              <a:t>    # Define halls with varying passenger loads</a:t>
            </a:r>
          </a:p>
          <a:p>
            <a:pPr marL="0" indent="0">
              <a:buNone/>
            </a:pPr>
            <a:r>
              <a:rPr lang="en-US"/>
              <a:t>		 </a:t>
            </a:r>
            <a:r>
              <a:rPr lang="en-US" err="1"/>
              <a:t>hallname</a:t>
            </a:r>
            <a:r>
              <a:rPr lang="en-US"/>
              <a:t> = new Hall("</a:t>
            </a:r>
            <a:r>
              <a:rPr lang="en-US" err="1"/>
              <a:t>hallname</a:t>
            </a:r>
            <a:r>
              <a:rPr lang="en-US"/>
              <a:t>", #number of students)</a:t>
            </a:r>
          </a:p>
          <a:p>
            <a:pPr marL="0" indent="0">
              <a:buNone/>
            </a:pPr>
            <a:r>
              <a:rPr lang="en-US"/>
              <a:t>		</a:t>
            </a:r>
          </a:p>
          <a:p>
            <a:r>
              <a:rPr lang="en-US"/>
              <a:t>    # Create shuttle stops based on the halls they serve</a:t>
            </a:r>
          </a:p>
          <a:p>
            <a:pPr marL="0" indent="0">
              <a:buNone/>
            </a:pPr>
            <a:r>
              <a:rPr lang="en-US"/>
              <a:t>		    stop1 = new </a:t>
            </a:r>
            <a:r>
              <a:rPr lang="en-US" err="1"/>
              <a:t>ShuttleStop</a:t>
            </a:r>
            <a:r>
              <a:rPr lang="en-US"/>
              <a:t>(1)</a:t>
            </a:r>
          </a:p>
          <a:p>
            <a:pPr marL="0" indent="0">
              <a:buNone/>
            </a:pPr>
            <a:r>
              <a:rPr lang="en-US"/>
              <a:t>		    stop1.addHall(</a:t>
            </a:r>
            <a:r>
              <a:rPr lang="en-US" err="1"/>
              <a:t>hallname</a:t>
            </a:r>
            <a:r>
              <a:rPr lang="en-US"/>
              <a:t>)</a:t>
            </a:r>
          </a:p>
          <a:p>
            <a:pPr marL="0" indent="0">
              <a:buNone/>
            </a:pPr>
            <a:endParaRPr lang="en-US"/>
          </a:p>
          <a:p>
            <a:r>
              <a:rPr lang="en-US"/>
              <a:t>    # Insert shuttle stops into the scheduler</a:t>
            </a:r>
          </a:p>
          <a:p>
            <a:pPr marL="0" indent="0">
              <a:buNone/>
            </a:pPr>
            <a:r>
              <a:rPr lang="en-US"/>
              <a:t>		    </a:t>
            </a:r>
            <a:r>
              <a:rPr lang="en-US" err="1"/>
              <a:t>scheduler.insert</a:t>
            </a:r>
            <a:r>
              <a:rPr lang="en-US"/>
              <a:t>(stop1)</a:t>
            </a:r>
          </a:p>
          <a:p>
            <a:pPr marL="0" indent="0">
              <a:buNone/>
            </a:pPr>
            <a:endParaRPr lang="en-US"/>
          </a:p>
          <a:p>
            <a:r>
              <a:rPr lang="en-US"/>
              <a:t>    # Send shuttles to stops with the most passengers first</a:t>
            </a:r>
          </a:p>
          <a:p>
            <a:pPr marL="0" indent="0">
              <a:buNone/>
            </a:pPr>
            <a:r>
              <a:rPr lang="en-US"/>
              <a:t>		   while not </a:t>
            </a:r>
            <a:r>
              <a:rPr lang="en-US" err="1"/>
              <a:t>scheduler.isEmpty</a:t>
            </a:r>
            <a:r>
              <a:rPr lang="en-US"/>
              <a:t>():</a:t>
            </a:r>
          </a:p>
          <a:p>
            <a:pPr marL="0" indent="0">
              <a:buNone/>
            </a:pPr>
            <a:r>
              <a:rPr lang="en-US"/>
              <a:t>			</a:t>
            </a:r>
            <a:r>
              <a:rPr lang="en-US" err="1"/>
              <a:t>maxStop</a:t>
            </a:r>
            <a:r>
              <a:rPr lang="en-US"/>
              <a:t> = </a:t>
            </a:r>
            <a:r>
              <a:rPr lang="en-US" err="1"/>
              <a:t>scheduler.deleteMax</a:t>
            </a:r>
            <a:r>
              <a:rPr lang="en-US"/>
              <a:t>()</a:t>
            </a:r>
          </a:p>
          <a:p>
            <a:pPr marL="0" indent="0">
              <a:buNone/>
            </a:pPr>
            <a:r>
              <a:rPr lang="en-US"/>
              <a:t>			print("Sending shuttle to: " + </a:t>
            </a:r>
            <a:r>
              <a:rPr lang="en-US" err="1"/>
              <a:t>maxStop</a:t>
            </a:r>
            <a:r>
              <a:rPr lang="en-US"/>
              <a:t>)?</a:t>
            </a:r>
          </a:p>
        </p:txBody>
      </p:sp>
      <p:sp>
        <p:nvSpPr>
          <p:cNvPr id="4" name="TextBox 3">
            <a:extLst>
              <a:ext uri="{FF2B5EF4-FFF2-40B4-BE49-F238E27FC236}">
                <a16:creationId xmlns:a16="http://schemas.microsoft.com/office/drawing/2014/main" id="{58273C34-3211-EA02-A463-C54EF45BB274}"/>
              </a:ext>
            </a:extLst>
          </p:cNvPr>
          <p:cNvSpPr txBox="1"/>
          <p:nvPr/>
        </p:nvSpPr>
        <p:spPr>
          <a:xfrm>
            <a:off x="6829425" y="1152006"/>
            <a:ext cx="3500437" cy="5355312"/>
          </a:xfrm>
          <a:prstGeom prst="rect">
            <a:avLst/>
          </a:prstGeom>
          <a:noFill/>
        </p:spPr>
        <p:txBody>
          <a:bodyPr wrap="square" rtlCol="0">
            <a:spAutoFit/>
          </a:bodyPr>
          <a:lstStyle/>
          <a:p>
            <a:r>
              <a:rPr lang="en-US" dirty="0">
                <a:solidFill>
                  <a:srgbClr val="FFC000"/>
                </a:solidFill>
              </a:rPr>
              <a:t>O(log n)</a:t>
            </a:r>
          </a:p>
          <a:p>
            <a:endParaRPr lang="en-US" dirty="0">
              <a:solidFill>
                <a:srgbClr val="FFC000"/>
              </a:solidFill>
            </a:endParaRPr>
          </a:p>
          <a:p>
            <a:endParaRPr lang="en-US" dirty="0">
              <a:solidFill>
                <a:srgbClr val="FFC000"/>
              </a:solidFill>
            </a:endParaRPr>
          </a:p>
          <a:p>
            <a:endParaRPr lang="en-US" dirty="0">
              <a:solidFill>
                <a:srgbClr val="FFC000"/>
              </a:solidFill>
            </a:endParaRPr>
          </a:p>
          <a:p>
            <a:endParaRPr lang="en-US" sz="1400" dirty="0">
              <a:solidFill>
                <a:srgbClr val="FFC000"/>
              </a:solidFill>
            </a:endParaRPr>
          </a:p>
          <a:p>
            <a:r>
              <a:rPr lang="en-US" dirty="0">
                <a:solidFill>
                  <a:srgbClr val="FFC000"/>
                </a:solidFill>
              </a:rPr>
              <a:t>O(1)</a:t>
            </a:r>
          </a:p>
          <a:p>
            <a:endParaRPr lang="en-US" dirty="0">
              <a:solidFill>
                <a:srgbClr val="FFC000"/>
              </a:solidFill>
            </a:endParaRPr>
          </a:p>
          <a:p>
            <a:endParaRPr lang="en-US" dirty="0">
              <a:solidFill>
                <a:srgbClr val="FFC000"/>
              </a:solidFill>
            </a:endParaRPr>
          </a:p>
          <a:p>
            <a:r>
              <a:rPr lang="en-US" dirty="0">
                <a:solidFill>
                  <a:srgbClr val="FFC000"/>
                </a:solidFill>
              </a:rPr>
              <a:t>O(log n)</a:t>
            </a:r>
          </a:p>
          <a:p>
            <a:endParaRPr lang="en-US" dirty="0">
              <a:solidFill>
                <a:srgbClr val="FFC000"/>
              </a:solidFill>
            </a:endParaRPr>
          </a:p>
          <a:p>
            <a:endParaRPr lang="en-US" dirty="0">
              <a:solidFill>
                <a:srgbClr val="FFC000"/>
              </a:solidFill>
            </a:endParaRPr>
          </a:p>
          <a:p>
            <a:endParaRPr lang="en-US" dirty="0">
              <a:solidFill>
                <a:srgbClr val="FFC000"/>
              </a:solidFill>
            </a:endParaRPr>
          </a:p>
          <a:p>
            <a:r>
              <a:rPr lang="en-US" dirty="0">
                <a:solidFill>
                  <a:srgbClr val="FFC000"/>
                </a:solidFill>
              </a:rPr>
              <a:t>O(log n)</a:t>
            </a:r>
          </a:p>
          <a:p>
            <a:endParaRPr lang="en-US" dirty="0">
              <a:solidFill>
                <a:srgbClr val="FFC000"/>
              </a:solidFill>
            </a:endParaRPr>
          </a:p>
          <a:p>
            <a:endParaRPr lang="en-US" dirty="0">
              <a:solidFill>
                <a:srgbClr val="FFC000"/>
              </a:solidFill>
            </a:endParaRPr>
          </a:p>
          <a:p>
            <a:r>
              <a:rPr lang="en-US" dirty="0">
                <a:solidFill>
                  <a:srgbClr val="FFC000"/>
                </a:solidFill>
              </a:rPr>
              <a:t>O(1)</a:t>
            </a:r>
          </a:p>
          <a:p>
            <a:endParaRPr lang="en-US" dirty="0">
              <a:solidFill>
                <a:srgbClr val="FFC000"/>
              </a:solidFill>
            </a:endParaRPr>
          </a:p>
          <a:p>
            <a:r>
              <a:rPr lang="en-US" dirty="0">
                <a:solidFill>
                  <a:srgbClr val="FFC000"/>
                </a:solidFill>
              </a:rPr>
              <a:t>O(log n)</a:t>
            </a:r>
          </a:p>
          <a:p>
            <a:endParaRPr lang="en-US" dirty="0"/>
          </a:p>
        </p:txBody>
      </p:sp>
      <p:cxnSp>
        <p:nvCxnSpPr>
          <p:cNvPr id="6" name="Straight Connector 5">
            <a:extLst>
              <a:ext uri="{FF2B5EF4-FFF2-40B4-BE49-F238E27FC236}">
                <a16:creationId xmlns:a16="http://schemas.microsoft.com/office/drawing/2014/main" id="{BCC22156-11CF-4462-C6A5-639ECBB929D6}"/>
              </a:ext>
            </a:extLst>
          </p:cNvPr>
          <p:cNvCxnSpPr>
            <a:cxnSpLocks/>
          </p:cNvCxnSpPr>
          <p:nvPr/>
        </p:nvCxnSpPr>
        <p:spPr>
          <a:xfrm>
            <a:off x="6700838" y="5614988"/>
            <a:ext cx="1785937"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Plus 8">
            <a:extLst>
              <a:ext uri="{FF2B5EF4-FFF2-40B4-BE49-F238E27FC236}">
                <a16:creationId xmlns:a16="http://schemas.microsoft.com/office/drawing/2014/main" id="{D9D34DD1-2F58-C969-B8C3-FCCB5E12988B}"/>
              </a:ext>
            </a:extLst>
          </p:cNvPr>
          <p:cNvSpPr/>
          <p:nvPr/>
        </p:nvSpPr>
        <p:spPr>
          <a:xfrm>
            <a:off x="7072313" y="4747121"/>
            <a:ext cx="285750" cy="285743"/>
          </a:xfrm>
          <a:prstGeom prst="mathPlus">
            <a:avLst/>
          </a:prstGeom>
          <a:solidFill>
            <a:schemeClr val="accent1"/>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Plus 9">
            <a:extLst>
              <a:ext uri="{FF2B5EF4-FFF2-40B4-BE49-F238E27FC236}">
                <a16:creationId xmlns:a16="http://schemas.microsoft.com/office/drawing/2014/main" id="{467E9D5E-2E29-3126-5992-F431C9FB826D}"/>
              </a:ext>
            </a:extLst>
          </p:cNvPr>
          <p:cNvSpPr/>
          <p:nvPr/>
        </p:nvSpPr>
        <p:spPr>
          <a:xfrm>
            <a:off x="7072313" y="3840031"/>
            <a:ext cx="285750" cy="285743"/>
          </a:xfrm>
          <a:prstGeom prst="mathPlus">
            <a:avLst/>
          </a:prstGeom>
          <a:solidFill>
            <a:schemeClr val="accent1"/>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Plus 10">
            <a:extLst>
              <a:ext uri="{FF2B5EF4-FFF2-40B4-BE49-F238E27FC236}">
                <a16:creationId xmlns:a16="http://schemas.microsoft.com/office/drawing/2014/main" id="{42AD583A-A7D9-127A-7EAB-7187A5395800}"/>
              </a:ext>
            </a:extLst>
          </p:cNvPr>
          <p:cNvSpPr/>
          <p:nvPr/>
        </p:nvSpPr>
        <p:spPr>
          <a:xfrm>
            <a:off x="7072313" y="2931748"/>
            <a:ext cx="285750" cy="285743"/>
          </a:xfrm>
          <a:prstGeom prst="mathPlus">
            <a:avLst/>
          </a:prstGeom>
          <a:solidFill>
            <a:schemeClr val="accent1"/>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lus 11">
            <a:extLst>
              <a:ext uri="{FF2B5EF4-FFF2-40B4-BE49-F238E27FC236}">
                <a16:creationId xmlns:a16="http://schemas.microsoft.com/office/drawing/2014/main" id="{8F066D7F-155C-9552-6D96-57A231DEFAC9}"/>
              </a:ext>
            </a:extLst>
          </p:cNvPr>
          <p:cNvSpPr/>
          <p:nvPr/>
        </p:nvSpPr>
        <p:spPr>
          <a:xfrm>
            <a:off x="7072313" y="1720635"/>
            <a:ext cx="285750" cy="285743"/>
          </a:xfrm>
          <a:prstGeom prst="mathPlus">
            <a:avLst/>
          </a:prstGeom>
          <a:solidFill>
            <a:schemeClr val="accent1"/>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216342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E2776D-236C-4FE1-A53C-2ACDB52BD9B6}"/>
              </a:ext>
            </a:extLst>
          </p:cNvPr>
          <p:cNvSpPr>
            <a:spLocks noGrp="1"/>
          </p:cNvSpPr>
          <p:nvPr>
            <p:ph type="title"/>
          </p:nvPr>
        </p:nvSpPr>
        <p:spPr/>
        <p:txBody>
          <a:bodyPr/>
          <a:lstStyle/>
          <a:p>
            <a:r>
              <a:rPr lang="en-US"/>
              <a:t>7. Limitation of our project</a:t>
            </a:r>
          </a:p>
        </p:txBody>
      </p:sp>
      <p:sp>
        <p:nvSpPr>
          <p:cNvPr id="3" name="Content Placeholder 2">
            <a:extLst>
              <a:ext uri="{FF2B5EF4-FFF2-40B4-BE49-F238E27FC236}">
                <a16:creationId xmlns:a16="http://schemas.microsoft.com/office/drawing/2014/main" id="{7F864F5F-6A20-48A0-94D9-8802065C9C9D}"/>
              </a:ext>
            </a:extLst>
          </p:cNvPr>
          <p:cNvSpPr>
            <a:spLocks noGrp="1"/>
          </p:cNvSpPr>
          <p:nvPr>
            <p:ph idx="1"/>
          </p:nvPr>
        </p:nvSpPr>
        <p:spPr/>
        <p:txBody>
          <a:bodyPr/>
          <a:lstStyle/>
          <a:p>
            <a:r>
              <a:rPr lang="en-US"/>
              <a:t>Our team collects a dataset from only 30 CS students. A bigger dataset could improve our results.</a:t>
            </a:r>
          </a:p>
          <a:p>
            <a:r>
              <a:rPr lang="en-US"/>
              <a:t>More factors would increase optimization such as</a:t>
            </a:r>
          </a:p>
          <a:p>
            <a:pPr lvl="2"/>
            <a:r>
              <a:rPr lang="en-US"/>
              <a:t>Passenger count/demand variability</a:t>
            </a:r>
          </a:p>
          <a:p>
            <a:pPr lvl="2"/>
            <a:r>
              <a:rPr lang="en-US"/>
              <a:t>Traffic/Road Conditions</a:t>
            </a:r>
          </a:p>
          <a:p>
            <a:pPr lvl="2"/>
            <a:r>
              <a:rPr lang="en-US"/>
              <a:t>Special Events</a:t>
            </a:r>
          </a:p>
          <a:p>
            <a:pPr lvl="2"/>
            <a:r>
              <a:rPr lang="en-US"/>
              <a:t>Shuttle Capacity</a:t>
            </a:r>
          </a:p>
          <a:p>
            <a:pPr lvl="2"/>
            <a:r>
              <a:rPr lang="en-US"/>
              <a:t>Operational Costs</a:t>
            </a:r>
          </a:p>
          <a:p>
            <a:pPr lvl="2"/>
            <a:r>
              <a:rPr lang="en-US"/>
              <a:t>Etc.</a:t>
            </a:r>
          </a:p>
          <a:p>
            <a:pPr lvl="2"/>
            <a:endParaRPr lang="en-US"/>
          </a:p>
          <a:p>
            <a:pPr lvl="2"/>
            <a:endParaRPr lang="en-US"/>
          </a:p>
        </p:txBody>
      </p:sp>
    </p:spTree>
    <p:extLst>
      <p:ext uri="{BB962C8B-B14F-4D97-AF65-F5344CB8AC3E}">
        <p14:creationId xmlns:p14="http://schemas.microsoft.com/office/powerpoint/2010/main" val="12058349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F80D2F-E8CE-4FEE-9017-E099728DC008}"/>
              </a:ext>
            </a:extLst>
          </p:cNvPr>
          <p:cNvSpPr>
            <a:spLocks noGrp="1"/>
          </p:cNvSpPr>
          <p:nvPr>
            <p:ph type="title"/>
          </p:nvPr>
        </p:nvSpPr>
        <p:spPr/>
        <p:txBody>
          <a:bodyPr/>
          <a:lstStyle/>
          <a:p>
            <a:r>
              <a:rPr lang="en-US"/>
              <a:t>8. Future work</a:t>
            </a:r>
          </a:p>
        </p:txBody>
      </p:sp>
      <p:sp>
        <p:nvSpPr>
          <p:cNvPr id="3" name="Content Placeholder 2">
            <a:extLst>
              <a:ext uri="{FF2B5EF4-FFF2-40B4-BE49-F238E27FC236}">
                <a16:creationId xmlns:a16="http://schemas.microsoft.com/office/drawing/2014/main" id="{E278E62E-D0A8-47AC-8328-751AD016B418}"/>
              </a:ext>
            </a:extLst>
          </p:cNvPr>
          <p:cNvSpPr>
            <a:spLocks noGrp="1"/>
          </p:cNvSpPr>
          <p:nvPr>
            <p:ph idx="1"/>
          </p:nvPr>
        </p:nvSpPr>
        <p:spPr/>
        <p:txBody>
          <a:bodyPr/>
          <a:lstStyle/>
          <a:p>
            <a:r>
              <a:rPr lang="en-US" dirty="0"/>
              <a:t>Data collection can be expanded to understand the full scope of various factors that contribute to optimization</a:t>
            </a:r>
          </a:p>
          <a:p>
            <a:r>
              <a:rPr lang="en-US" dirty="0"/>
              <a:t>Can be used as a live instance via cloud implementation</a:t>
            </a:r>
          </a:p>
        </p:txBody>
      </p:sp>
    </p:spTree>
    <p:extLst>
      <p:ext uri="{BB962C8B-B14F-4D97-AF65-F5344CB8AC3E}">
        <p14:creationId xmlns:p14="http://schemas.microsoft.com/office/powerpoint/2010/main" val="532075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AB66B0-476F-4EB3-B0DB-A97E09634779}"/>
              </a:ext>
            </a:extLst>
          </p:cNvPr>
          <p:cNvSpPr>
            <a:spLocks noGrp="1"/>
          </p:cNvSpPr>
          <p:nvPr>
            <p:ph type="title"/>
          </p:nvPr>
        </p:nvSpPr>
        <p:spPr/>
        <p:txBody>
          <a:bodyPr/>
          <a:lstStyle/>
          <a:p>
            <a:r>
              <a:rPr lang="en-US"/>
              <a:t>References:</a:t>
            </a:r>
          </a:p>
        </p:txBody>
      </p:sp>
      <p:sp>
        <p:nvSpPr>
          <p:cNvPr id="3" name="Content Placeholder 2">
            <a:extLst>
              <a:ext uri="{FF2B5EF4-FFF2-40B4-BE49-F238E27FC236}">
                <a16:creationId xmlns:a16="http://schemas.microsoft.com/office/drawing/2014/main" id="{120CF1A5-4A05-4320-8C06-B63661C97D90}"/>
              </a:ext>
            </a:extLst>
          </p:cNvPr>
          <p:cNvSpPr>
            <a:spLocks noGrp="1"/>
          </p:cNvSpPr>
          <p:nvPr>
            <p:ph idx="1"/>
          </p:nvPr>
        </p:nvSpPr>
        <p:spPr>
          <a:xfrm>
            <a:off x="646111" y="1581431"/>
            <a:ext cx="8964003" cy="4476470"/>
          </a:xfrm>
        </p:spPr>
        <p:txBody>
          <a:bodyPr vert="horz" lIns="91440" tIns="45720" rIns="91440" bIns="45720" rtlCol="0" anchor="t">
            <a:normAutofit fontScale="92500" lnSpcReduction="20000"/>
          </a:bodyPr>
          <a:lstStyle/>
          <a:p>
            <a:pPr marL="514350" indent="-514350">
              <a:buFont typeface="+mj-lt"/>
              <a:buAutoNum type="arabicPeriod"/>
            </a:pPr>
            <a:r>
              <a:rPr lang="en-US"/>
              <a:t>A. Elmasry, C. Jensen, and J. </a:t>
            </a:r>
            <a:r>
              <a:rPr lang="en-US" err="1"/>
              <a:t>Katajainen</a:t>
            </a:r>
            <a:r>
              <a:rPr lang="en-US"/>
              <a:t>, “Multipartite Priority Queues,” ACM Transactions on Algorithms, https://dl.acm.org/doi/10.1145/1435375.1435389 (accessed Oct. 10, 2023). </a:t>
            </a:r>
          </a:p>
          <a:p>
            <a:pPr marL="514350" indent="-514350">
              <a:buFont typeface="+mj-lt"/>
              <a:buAutoNum type="arabicPeriod"/>
            </a:pPr>
            <a:r>
              <a:rPr lang="en-US"/>
              <a:t>[2] G. S. Brodal and C. </a:t>
            </a:r>
            <a:r>
              <a:rPr lang="en-US" err="1"/>
              <a:t>Okasaki</a:t>
            </a:r>
            <a:r>
              <a:rPr lang="en-US"/>
              <a:t>, “Optimal purely functional priority queues: Journal of functional programming,” Cambridge Core, https://www.cambridge.org/core/journals/journal-of-functional-programming/article/optimal-purely-functional-priority-queues/1A799209383FD6535F90715192863C13 (accessed Oct. 15, 2023). </a:t>
            </a:r>
          </a:p>
          <a:p>
            <a:pPr marL="514350" indent="-514350">
              <a:buFont typeface="+mj-lt"/>
              <a:buAutoNum type="arabicPeriod"/>
            </a:pPr>
            <a:r>
              <a:rPr lang="en-US"/>
              <a:t>[1] R. Fagerberg, A Generalization of Binomial Queues, https://www-sciencedirect-com.libproxy.csun.edu/science/article/pii/0020019095001948?via%3Dihub (accessed Oct. 20, 2023). </a:t>
            </a:r>
            <a:endParaRPr lang="en-US">
              <a:ea typeface="+mj-lt"/>
              <a:cs typeface="+mj-lt"/>
            </a:endParaRPr>
          </a:p>
          <a:p>
            <a:pPr marL="514350" indent="-514350">
              <a:buAutoNum type="arabicPeriod"/>
            </a:pPr>
            <a:r>
              <a:rPr lang="en-US">
                <a:ea typeface="+mj-lt"/>
                <a:cs typeface="+mj-lt"/>
              </a:rPr>
              <a:t>[1] “CSUN Maps,” </a:t>
            </a:r>
            <a:r>
              <a:rPr lang="en-US" i="1">
                <a:ea typeface="+mj-lt"/>
                <a:cs typeface="+mj-lt"/>
              </a:rPr>
              <a:t>California State University, Northridge</a:t>
            </a:r>
            <a:r>
              <a:rPr lang="en-US">
                <a:ea typeface="+mj-lt"/>
                <a:cs typeface="+mj-lt"/>
              </a:rPr>
              <a:t>, Jul. 09, 2013. </a:t>
            </a:r>
            <a:r>
              <a:rPr lang="en-US">
                <a:ea typeface="+mj-lt"/>
                <a:cs typeface="+mj-lt"/>
                <a:hlinkClick r:id="rId2">
                  <a:extLst>
                    <a:ext uri="{A12FA001-AC4F-418D-AE19-62706E023703}">
                      <ahyp:hlinkClr xmlns:ahyp="http://schemas.microsoft.com/office/drawing/2018/hyperlinkcolor" val="tx"/>
                    </a:ext>
                  </a:extLst>
                </a:hlinkClick>
              </a:rPr>
              <a:t>https://www.csun.edu/csun-maps</a:t>
            </a:r>
            <a:r>
              <a:rPr lang="en-US">
                <a:ea typeface="+mj-lt"/>
                <a:cs typeface="+mj-lt"/>
              </a:rPr>
              <a:t> (accessed Oct. 21, 2023).</a:t>
            </a:r>
            <a:endParaRPr lang="en-US"/>
          </a:p>
          <a:p>
            <a:endParaRPr lang="en-US"/>
          </a:p>
          <a:p>
            <a:pPr marL="514350" indent="-514350">
              <a:buAutoNum type="arabicPeriod"/>
            </a:pPr>
            <a:endParaRPr lang="en-US"/>
          </a:p>
          <a:p>
            <a:pPr marL="514350" indent="-514350">
              <a:buFont typeface="+mj-lt"/>
              <a:buAutoNum type="arabicPeriod"/>
            </a:pPr>
            <a:endParaRPr lang="en-US"/>
          </a:p>
          <a:p>
            <a:pPr marL="514350" indent="-514350">
              <a:buFont typeface="+mj-lt"/>
              <a:buAutoNum type="arabicPeriod"/>
            </a:pPr>
            <a:endParaRPr lang="en-US" b="1"/>
          </a:p>
          <a:p>
            <a:pPr marL="514350" indent="-514350">
              <a:buFont typeface="+mj-lt"/>
              <a:buAutoNum type="arabicPeriod"/>
            </a:pPr>
            <a:endParaRPr lang="en-US"/>
          </a:p>
        </p:txBody>
      </p:sp>
    </p:spTree>
    <p:extLst>
      <p:ext uri="{BB962C8B-B14F-4D97-AF65-F5344CB8AC3E}">
        <p14:creationId xmlns:p14="http://schemas.microsoft.com/office/powerpoint/2010/main" val="27334413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0B7441-497D-418C-AD1B-1A98524419D8}"/>
              </a:ext>
            </a:extLst>
          </p:cNvPr>
          <p:cNvSpPr>
            <a:spLocks noGrp="1"/>
          </p:cNvSpPr>
          <p:nvPr>
            <p:ph type="title"/>
          </p:nvPr>
        </p:nvSpPr>
        <p:spPr>
          <a:xfrm>
            <a:off x="301713" y="189075"/>
            <a:ext cx="10515600" cy="1325563"/>
          </a:xfrm>
        </p:spPr>
        <p:txBody>
          <a:bodyPr/>
          <a:lstStyle/>
          <a:p>
            <a:r>
              <a:rPr lang="en-US"/>
              <a:t>CSUN Shuttles </a:t>
            </a:r>
          </a:p>
        </p:txBody>
      </p:sp>
      <p:graphicFrame>
        <p:nvGraphicFramePr>
          <p:cNvPr id="1030" name="Content Placeholder 2">
            <a:extLst>
              <a:ext uri="{FF2B5EF4-FFF2-40B4-BE49-F238E27FC236}">
                <a16:creationId xmlns:a16="http://schemas.microsoft.com/office/drawing/2014/main" id="{6619EFC5-768C-6D64-747F-5DD9481774FA}"/>
              </a:ext>
            </a:extLst>
          </p:cNvPr>
          <p:cNvGraphicFramePr>
            <a:graphicFrameLocks noGrp="1"/>
          </p:cNvGraphicFramePr>
          <p:nvPr>
            <p:ph sz="half" idx="1"/>
            <p:extLst>
              <p:ext uri="{D42A27DB-BD31-4B8C-83A1-F6EECF244321}">
                <p14:modId xmlns:p14="http://schemas.microsoft.com/office/powerpoint/2010/main" val="181104463"/>
              </p:ext>
            </p:extLst>
          </p:nvPr>
        </p:nvGraphicFramePr>
        <p:xfrm>
          <a:off x="301713" y="1726657"/>
          <a:ext cx="5181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028" name="Picture 4" descr="Metro Transit Working Toward a More Connected North Valley for CSUN and  Community | CSUN Today">
            <a:extLst>
              <a:ext uri="{FF2B5EF4-FFF2-40B4-BE49-F238E27FC236}">
                <a16:creationId xmlns:a16="http://schemas.microsoft.com/office/drawing/2014/main" id="{AD0A3DA8-716A-2A42-492B-2FA25AE37BD7}"/>
              </a:ext>
            </a:extLst>
          </p:cNvPr>
          <p:cNvPicPr>
            <a:picLocks noGrp="1" noChangeAspect="1" noChangeArrowheads="1"/>
          </p:cNvPicPr>
          <p:nvPr>
            <p:ph sz="half" idx="2"/>
          </p:nvPr>
        </p:nvPicPr>
        <p:blipFill>
          <a:blip r:embed="rId7">
            <a:extLst>
              <a:ext uri="{28A0092B-C50C-407E-A947-70E740481C1C}">
                <a14:useLocalDpi xmlns:a14="http://schemas.microsoft.com/office/drawing/2010/main" val="0"/>
              </a:ext>
            </a:extLst>
          </a:blip>
          <a:srcRect/>
          <a:stretch>
            <a:fillRect/>
          </a:stretch>
        </p:blipFill>
        <p:spPr bwMode="auto">
          <a:xfrm>
            <a:off x="5905464" y="1707390"/>
            <a:ext cx="6216198"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71475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B51CD1-6A3F-49BE-8B57-7405D9D0D5F7}"/>
              </a:ext>
            </a:extLst>
          </p:cNvPr>
          <p:cNvSpPr>
            <a:spLocks noGrp="1"/>
          </p:cNvSpPr>
          <p:nvPr>
            <p:ph type="title"/>
          </p:nvPr>
        </p:nvSpPr>
        <p:spPr>
          <a:xfrm>
            <a:off x="524327" y="121400"/>
            <a:ext cx="10515600" cy="1325563"/>
          </a:xfrm>
        </p:spPr>
        <p:txBody>
          <a:bodyPr/>
          <a:lstStyle/>
          <a:p>
            <a:pPr algn="ctr"/>
            <a:r>
              <a:rPr lang="en-US"/>
              <a:t>Binomial Queues</a:t>
            </a:r>
          </a:p>
        </p:txBody>
      </p:sp>
      <p:sp>
        <p:nvSpPr>
          <p:cNvPr id="3" name="Rounded Rectangle 2">
            <a:extLst>
              <a:ext uri="{FF2B5EF4-FFF2-40B4-BE49-F238E27FC236}">
                <a16:creationId xmlns:a16="http://schemas.microsoft.com/office/drawing/2014/main" id="{356428F2-C87A-A307-4E56-E6FCA7B46174}"/>
              </a:ext>
            </a:extLst>
          </p:cNvPr>
          <p:cNvSpPr/>
          <p:nvPr/>
        </p:nvSpPr>
        <p:spPr>
          <a:xfrm>
            <a:off x="1330709" y="3933605"/>
            <a:ext cx="4059532" cy="1909186"/>
          </a:xfrm>
          <a:prstGeom prst="round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0" lang="en-US" altLang="en-US" sz="1800" b="0" i="0" u="none" strike="noStrike" cap="none" normalizeH="0" baseline="0">
                <a:ln>
                  <a:noFill/>
                </a:ln>
                <a:solidFill>
                  <a:schemeClr val="tx1"/>
                </a:solidFill>
                <a:effectLst/>
              </a:rPr>
              <a:t>There is at most one binomial tree of every height.</a:t>
            </a:r>
          </a:p>
          <a:p>
            <a:pPr algn="ctr"/>
            <a:endParaRPr lang="en-US">
              <a:solidFill>
                <a:schemeClr val="tx1"/>
              </a:solidFill>
            </a:endParaRPr>
          </a:p>
        </p:txBody>
      </p:sp>
      <p:sp>
        <p:nvSpPr>
          <p:cNvPr id="5" name="Rounded Rectangle 4">
            <a:extLst>
              <a:ext uri="{FF2B5EF4-FFF2-40B4-BE49-F238E27FC236}">
                <a16:creationId xmlns:a16="http://schemas.microsoft.com/office/drawing/2014/main" id="{3F8064B5-F2FB-E97D-8E92-93D63822A804}"/>
              </a:ext>
            </a:extLst>
          </p:cNvPr>
          <p:cNvSpPr/>
          <p:nvPr/>
        </p:nvSpPr>
        <p:spPr>
          <a:xfrm>
            <a:off x="6174014" y="3933605"/>
            <a:ext cx="4059532" cy="1909186"/>
          </a:xfrm>
          <a:prstGeom prst="round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0" lang="en-US" altLang="en-US" b="0" i="0" u="none" strike="noStrike" cap="none" normalizeH="0" baseline="0" dirty="0">
                <a:ln>
                  <a:noFill/>
                </a:ln>
                <a:solidFill>
                  <a:schemeClr val="tx1"/>
                </a:solidFill>
                <a:effectLst/>
              </a:rPr>
              <a:t>A binomial tree of height 0 is a one-node tree; a binomial tree, Bk, of height k is formed by attaching a binomial tree, Bk−1,  to the root of another binomial tree, Bk−1.</a:t>
            </a:r>
          </a:p>
          <a:p>
            <a:pPr algn="ctr"/>
            <a:endParaRPr lang="en-US" dirty="0">
              <a:solidFill>
                <a:schemeClr val="tx1"/>
              </a:solidFill>
            </a:endParaRPr>
          </a:p>
        </p:txBody>
      </p:sp>
      <p:sp>
        <p:nvSpPr>
          <p:cNvPr id="6" name="Rounded Rectangle 5">
            <a:extLst>
              <a:ext uri="{FF2B5EF4-FFF2-40B4-BE49-F238E27FC236}">
                <a16:creationId xmlns:a16="http://schemas.microsoft.com/office/drawing/2014/main" id="{88C9B699-B028-19A8-15CE-9A59827E6A7C}"/>
              </a:ext>
            </a:extLst>
          </p:cNvPr>
          <p:cNvSpPr/>
          <p:nvPr/>
        </p:nvSpPr>
        <p:spPr>
          <a:xfrm>
            <a:off x="3360475" y="1446963"/>
            <a:ext cx="4843305" cy="1909186"/>
          </a:xfrm>
          <a:prstGeom prst="round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0" lang="en-US" altLang="en-US" sz="1800" b="0" i="0" u="none" strike="noStrike" cap="none" normalizeH="0" baseline="0" dirty="0">
                <a:ln>
                  <a:noFill/>
                </a:ln>
                <a:solidFill>
                  <a:schemeClr val="tx1"/>
                </a:solidFill>
                <a:effectLst/>
              </a:rPr>
              <a:t>Binomial queues are a collection of heap-ordered trees. Each of the heap-ordered trees is a </a:t>
            </a:r>
            <a:r>
              <a:rPr kumimoji="0" lang="en-US" altLang="en-US" sz="1800" b="0" u="none" strike="noStrike" cap="none" normalizeH="0" baseline="0" dirty="0">
                <a:ln>
                  <a:noFill/>
                </a:ln>
                <a:solidFill>
                  <a:schemeClr val="tx1"/>
                </a:solidFill>
                <a:effectLst/>
              </a:rPr>
              <a:t>binomial tree</a:t>
            </a:r>
            <a:r>
              <a:rPr kumimoji="0" lang="en-US" altLang="en-US" sz="1800" b="0" i="0" u="none" strike="noStrike" cap="none" normalizeH="0" baseline="0" dirty="0">
                <a:ln>
                  <a:noFill/>
                </a:ln>
                <a:solidFill>
                  <a:schemeClr val="tx1"/>
                </a:solidFill>
                <a:effectLst/>
              </a:rPr>
              <a:t> with the following constraints:</a:t>
            </a:r>
            <a:endParaRPr lang="en-US" dirty="0">
              <a:solidFill>
                <a:schemeClr val="tx1"/>
              </a:solidFill>
            </a:endParaRPr>
          </a:p>
        </p:txBody>
      </p:sp>
      <p:cxnSp>
        <p:nvCxnSpPr>
          <p:cNvPr id="8" name="Straight Connector 7">
            <a:extLst>
              <a:ext uri="{FF2B5EF4-FFF2-40B4-BE49-F238E27FC236}">
                <a16:creationId xmlns:a16="http://schemas.microsoft.com/office/drawing/2014/main" id="{8F205E65-59EC-4710-B092-8B28334EDA12}"/>
              </a:ext>
            </a:extLst>
          </p:cNvPr>
          <p:cNvCxnSpPr>
            <a:cxnSpLocks/>
            <a:stCxn id="6" idx="2"/>
            <a:endCxn id="3" idx="0"/>
          </p:cNvCxnSpPr>
          <p:nvPr/>
        </p:nvCxnSpPr>
        <p:spPr>
          <a:xfrm flipH="1">
            <a:off x="3360475" y="3356149"/>
            <a:ext cx="2421653" cy="577456"/>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9DD691AE-7997-6A87-32B8-F95AF0433961}"/>
              </a:ext>
            </a:extLst>
          </p:cNvPr>
          <p:cNvCxnSpPr>
            <a:cxnSpLocks/>
            <a:stCxn id="6" idx="2"/>
            <a:endCxn id="5" idx="0"/>
          </p:cNvCxnSpPr>
          <p:nvPr/>
        </p:nvCxnSpPr>
        <p:spPr>
          <a:xfrm>
            <a:off x="5782128" y="3356149"/>
            <a:ext cx="2421652" cy="5774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75851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C30206-9DE6-B3FA-25E2-D8BBBAF09D54}"/>
              </a:ext>
            </a:extLst>
          </p:cNvPr>
          <p:cNvSpPr>
            <a:spLocks noGrp="1"/>
          </p:cNvSpPr>
          <p:nvPr>
            <p:ph type="title"/>
          </p:nvPr>
        </p:nvSpPr>
        <p:spPr/>
        <p:txBody>
          <a:bodyPr/>
          <a:lstStyle/>
          <a:p>
            <a:r>
              <a:rPr lang="en-US"/>
              <a:t>Binomial Queues</a:t>
            </a:r>
          </a:p>
        </p:txBody>
      </p:sp>
      <p:pic>
        <p:nvPicPr>
          <p:cNvPr id="3074" name="Picture 2" descr="binomial queue example">
            <a:extLst>
              <a:ext uri="{FF2B5EF4-FFF2-40B4-BE49-F238E27FC236}">
                <a16:creationId xmlns:a16="http://schemas.microsoft.com/office/drawing/2014/main" id="{4455F93D-54DD-A703-6D32-3C60539F4876}"/>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009671" y="3222005"/>
            <a:ext cx="6618382" cy="199673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4BB7F48-31E9-CA76-8297-3241CD0EA1B2}"/>
              </a:ext>
            </a:extLst>
          </p:cNvPr>
          <p:cNvSpPr txBox="1"/>
          <p:nvPr/>
        </p:nvSpPr>
        <p:spPr>
          <a:xfrm>
            <a:off x="838200" y="2060429"/>
            <a:ext cx="8213274" cy="369332"/>
          </a:xfrm>
          <a:prstGeom prst="rect">
            <a:avLst/>
          </a:prstGeom>
          <a:noFill/>
        </p:spPr>
        <p:txBody>
          <a:bodyPr wrap="none" rtlCol="0">
            <a:spAutoFit/>
          </a:bodyPr>
          <a:lstStyle/>
          <a:p>
            <a:r>
              <a:rPr lang="en-US" b="0" i="0">
                <a:effectLst/>
                <a:latin typeface="Palatino" pitchFamily="2" charset="77"/>
              </a:rPr>
              <a:t>A binomial queue consisting of six elements with two binomial trees </a:t>
            </a:r>
            <a:r>
              <a:rPr kumimoji="0" lang="en-US" altLang="en-US" b="0" i="0" u="none" strike="noStrike" kern="1200" cap="none" spc="0" normalizeH="0" baseline="0" noProof="0">
                <a:ln>
                  <a:noFill/>
                </a:ln>
                <a:effectLst/>
                <a:uLnTx/>
                <a:uFillTx/>
                <a:latin typeface="STIXGeneral-Italic"/>
                <a:ea typeface="+mn-ea"/>
                <a:cs typeface="+mn-cs"/>
              </a:rPr>
              <a:t> B</a:t>
            </a:r>
            <a:r>
              <a:rPr lang="en-US" altLang="en-US" sz="1400">
                <a:latin typeface="STIXGeneral-Italic"/>
              </a:rPr>
              <a:t>1</a:t>
            </a:r>
            <a:r>
              <a:rPr kumimoji="0" lang="en-US" altLang="en-US" b="0" i="0" u="none" strike="noStrike" kern="1200" cap="none" spc="0" normalizeH="0" baseline="0" noProof="0">
                <a:ln>
                  <a:noFill/>
                </a:ln>
                <a:effectLst/>
                <a:uLnTx/>
                <a:uFillTx/>
                <a:latin typeface="STIXGeneral-Regular"/>
                <a:ea typeface="+mn-ea"/>
                <a:cs typeface="+mn-cs"/>
              </a:rPr>
              <a:t> </a:t>
            </a:r>
            <a:r>
              <a:rPr lang="en-US" b="0" i="0">
                <a:effectLst/>
                <a:latin typeface="Palatino" pitchFamily="2" charset="77"/>
              </a:rPr>
              <a:t> and </a:t>
            </a:r>
            <a:r>
              <a:rPr kumimoji="0" lang="en-US" altLang="en-US" b="0" i="0" u="none" strike="noStrike" cap="none" normalizeH="0" baseline="0">
                <a:ln>
                  <a:noFill/>
                </a:ln>
                <a:effectLst/>
                <a:latin typeface="STIXGeneral-Italic"/>
              </a:rPr>
              <a:t>B</a:t>
            </a:r>
            <a:r>
              <a:rPr kumimoji="0" lang="en-US" altLang="en-US" sz="1400" b="0" i="0" u="none" strike="noStrike" cap="none" normalizeH="0" baseline="0">
                <a:ln>
                  <a:noFill/>
                </a:ln>
                <a:effectLst/>
                <a:latin typeface="STIXGeneral-Italic"/>
              </a:rPr>
              <a:t>2</a:t>
            </a:r>
            <a:endParaRPr lang="en-US"/>
          </a:p>
        </p:txBody>
      </p:sp>
    </p:spTree>
    <p:extLst>
      <p:ext uri="{BB962C8B-B14F-4D97-AF65-F5344CB8AC3E}">
        <p14:creationId xmlns:p14="http://schemas.microsoft.com/office/powerpoint/2010/main" val="10869459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86AC46-914E-2F47-E7FE-F1FBE12F9CF6}"/>
              </a:ext>
            </a:extLst>
          </p:cNvPr>
          <p:cNvSpPr>
            <a:spLocks noGrp="1"/>
          </p:cNvSpPr>
          <p:nvPr>
            <p:ph type="title"/>
          </p:nvPr>
        </p:nvSpPr>
        <p:spPr/>
        <p:txBody>
          <a:bodyPr/>
          <a:lstStyle/>
          <a:p>
            <a:r>
              <a:rPr lang="en-US" dirty="0"/>
              <a:t>Binomial Queues</a:t>
            </a:r>
          </a:p>
        </p:txBody>
      </p:sp>
      <p:sp>
        <p:nvSpPr>
          <p:cNvPr id="3" name="Content Placeholder 2">
            <a:extLst>
              <a:ext uri="{FF2B5EF4-FFF2-40B4-BE49-F238E27FC236}">
                <a16:creationId xmlns:a16="http://schemas.microsoft.com/office/drawing/2014/main" id="{08709E73-4561-C6C1-7456-9E5C7B92FAB1}"/>
              </a:ext>
            </a:extLst>
          </p:cNvPr>
          <p:cNvSpPr>
            <a:spLocks noGrp="1"/>
          </p:cNvSpPr>
          <p:nvPr>
            <p:ph idx="1"/>
          </p:nvPr>
        </p:nvSpPr>
        <p:spPr/>
        <p:txBody>
          <a:bodyPr/>
          <a:lstStyle/>
          <a:p>
            <a:r>
              <a:rPr lang="en-US"/>
              <a:t>Binomial Queue with ranks from 0 to 3</a:t>
            </a:r>
          </a:p>
        </p:txBody>
      </p:sp>
      <p:pic>
        <p:nvPicPr>
          <p:cNvPr id="5" name="Picture 4" descr="A diagram of a number of points&#10;&#10;Description automatically generated with medium confidence">
            <a:extLst>
              <a:ext uri="{FF2B5EF4-FFF2-40B4-BE49-F238E27FC236}">
                <a16:creationId xmlns:a16="http://schemas.microsoft.com/office/drawing/2014/main" id="{7AEC9285-344B-2B8D-D380-A1194EB5BD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2972" y="3429000"/>
            <a:ext cx="6731000" cy="2679700"/>
          </a:xfrm>
          <a:prstGeom prst="rect">
            <a:avLst/>
          </a:prstGeom>
        </p:spPr>
      </p:pic>
    </p:spTree>
    <p:extLst>
      <p:ext uri="{BB962C8B-B14F-4D97-AF65-F5344CB8AC3E}">
        <p14:creationId xmlns:p14="http://schemas.microsoft.com/office/powerpoint/2010/main" val="20463993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D8565-47BB-879E-2F73-716FBB071812}"/>
              </a:ext>
            </a:extLst>
          </p:cNvPr>
          <p:cNvSpPr>
            <a:spLocks noGrp="1"/>
          </p:cNvSpPr>
          <p:nvPr>
            <p:ph type="title"/>
          </p:nvPr>
        </p:nvSpPr>
        <p:spPr>
          <a:xfrm>
            <a:off x="0" y="405318"/>
            <a:ext cx="10515600" cy="1325563"/>
          </a:xfrm>
        </p:spPr>
        <p:txBody>
          <a:bodyPr/>
          <a:lstStyle/>
          <a:p>
            <a:r>
              <a:rPr lang="en-US" dirty="0"/>
              <a:t>Properties of Binomial Queues</a:t>
            </a:r>
          </a:p>
        </p:txBody>
      </p:sp>
      <p:sp>
        <p:nvSpPr>
          <p:cNvPr id="3" name="Content Placeholder 2">
            <a:extLst>
              <a:ext uri="{FF2B5EF4-FFF2-40B4-BE49-F238E27FC236}">
                <a16:creationId xmlns:a16="http://schemas.microsoft.com/office/drawing/2014/main" id="{97683FA3-A5CC-88BB-312C-DAEED3BF53E6}"/>
              </a:ext>
            </a:extLst>
          </p:cNvPr>
          <p:cNvSpPr>
            <a:spLocks noGrp="1"/>
          </p:cNvSpPr>
          <p:nvPr>
            <p:ph idx="1"/>
          </p:nvPr>
        </p:nvSpPr>
        <p:spPr>
          <a:xfrm>
            <a:off x="0" y="1617786"/>
            <a:ext cx="12192000" cy="4559178"/>
          </a:xfrm>
        </p:spPr>
        <p:txBody>
          <a:bodyPr>
            <a:normAutofit/>
          </a:bodyPr>
          <a:lstStyle/>
          <a:p>
            <a:pPr algn="l">
              <a:buFont typeface="Arial" panose="020B0604020202020204" pitchFamily="34" charset="0"/>
              <a:buChar char="•"/>
            </a:pPr>
            <a:r>
              <a:rPr lang="en-US" b="0" i="0" dirty="0">
                <a:effectLst/>
                <a:latin typeface="Palatino" pitchFamily="2" charset="77"/>
              </a:rPr>
              <a:t>A binomial tree </a:t>
            </a:r>
            <a:r>
              <a:rPr lang="en-US" b="0" i="0" u="none" strike="noStrike" dirty="0">
                <a:effectLst/>
                <a:latin typeface="STIXGeneral-Italic"/>
              </a:rPr>
              <a:t>B</a:t>
            </a:r>
            <a:r>
              <a:rPr lang="en-US" b="0" i="0" u="none" strike="noStrike" baseline="-25000" dirty="0">
                <a:effectLst/>
                <a:latin typeface="STIXGeneral-Italic"/>
              </a:rPr>
              <a:t>k</a:t>
            </a:r>
            <a:r>
              <a:rPr lang="en-US" b="0" i="0" dirty="0">
                <a:effectLst/>
                <a:latin typeface="Palatino" pitchFamily="2" charset="77"/>
              </a:rPr>
              <a:t>, consists of a root with children </a:t>
            </a:r>
            <a:r>
              <a:rPr lang="en-US" b="0" i="0" u="none" strike="noStrike" dirty="0">
                <a:effectLst/>
                <a:latin typeface="STIXGeneral-Italic"/>
              </a:rPr>
              <a:t>B</a:t>
            </a:r>
            <a:r>
              <a:rPr lang="en-US" sz="2200" b="0" i="0" u="none" strike="noStrike" baseline="-25000" dirty="0">
                <a:effectLst/>
                <a:latin typeface="STIXGeneral-Regular"/>
              </a:rPr>
              <a:t>0</a:t>
            </a:r>
            <a:r>
              <a:rPr lang="en-US" b="0" i="0" u="none" strike="noStrike" dirty="0">
                <a:effectLst/>
                <a:latin typeface="STIXGeneral-Regular"/>
              </a:rPr>
              <a:t>, </a:t>
            </a:r>
            <a:r>
              <a:rPr lang="en-US" b="0" i="0" u="none" strike="noStrike" dirty="0">
                <a:effectLst/>
                <a:latin typeface="STIXGeneral-Italic"/>
              </a:rPr>
              <a:t>B</a:t>
            </a:r>
            <a:r>
              <a:rPr lang="en-US" sz="2200" b="0" i="0" u="none" strike="noStrike" baseline="-25000" dirty="0">
                <a:effectLst/>
                <a:latin typeface="STIXGeneral-Regular"/>
              </a:rPr>
              <a:t>1</a:t>
            </a:r>
            <a:r>
              <a:rPr lang="en-US" b="0" i="0" u="none" strike="noStrike" dirty="0">
                <a:effectLst/>
                <a:latin typeface="STIXGeneral-Regular"/>
              </a:rPr>
              <a:t>,…, </a:t>
            </a:r>
            <a:r>
              <a:rPr lang="en-US" b="0" i="0" u="none" strike="noStrike" dirty="0">
                <a:effectLst/>
                <a:latin typeface="STIXGeneral-Italic"/>
              </a:rPr>
              <a:t>B</a:t>
            </a:r>
            <a:r>
              <a:rPr lang="en-US" sz="2000" b="0" i="0" u="none" strike="noStrike" baseline="-25000" dirty="0">
                <a:effectLst/>
                <a:latin typeface="STIXGeneral-Italic"/>
              </a:rPr>
              <a:t>k</a:t>
            </a:r>
            <a:r>
              <a:rPr lang="en-US" sz="2000" b="0" i="0" u="none" strike="noStrike" baseline="-25000" dirty="0">
                <a:effectLst/>
                <a:latin typeface="STIXGeneral-Regular"/>
              </a:rPr>
              <a:t>−1</a:t>
            </a:r>
            <a:r>
              <a:rPr lang="en-US" b="0" i="0" dirty="0">
                <a:effectLst/>
                <a:latin typeface="Palatino" pitchFamily="2" charset="77"/>
              </a:rPr>
              <a:t>.</a:t>
            </a:r>
          </a:p>
          <a:p>
            <a:pPr algn="l">
              <a:buFont typeface="Arial" panose="020B0604020202020204" pitchFamily="34" charset="0"/>
              <a:buChar char="•"/>
            </a:pPr>
            <a:r>
              <a:rPr lang="en-US" b="0" i="0" dirty="0">
                <a:effectLst/>
                <a:latin typeface="Palatino" pitchFamily="2" charset="77"/>
              </a:rPr>
              <a:t>Binomial trees of height </a:t>
            </a:r>
            <a:r>
              <a:rPr lang="en-US" b="0" i="0" u="none" strike="noStrike" dirty="0">
                <a:effectLst/>
                <a:latin typeface="STIXGeneral-Italic"/>
              </a:rPr>
              <a:t>k</a:t>
            </a:r>
            <a:r>
              <a:rPr lang="en-US" b="0" i="0" dirty="0">
                <a:effectLst/>
                <a:latin typeface="Palatino" pitchFamily="2" charset="77"/>
              </a:rPr>
              <a:t> have exactly </a:t>
            </a:r>
            <a:r>
              <a:rPr lang="en-US" b="0" i="0" u="none" strike="noStrike" dirty="0">
                <a:effectLst/>
                <a:latin typeface="STIXGeneral-Regular"/>
              </a:rPr>
              <a:t>2</a:t>
            </a:r>
            <a:r>
              <a:rPr lang="en-US" b="0" i="0" u="none" strike="noStrike" baseline="30000" dirty="0">
                <a:effectLst/>
                <a:latin typeface="STIXGeneral-Italic"/>
              </a:rPr>
              <a:t>k</a:t>
            </a:r>
            <a:r>
              <a:rPr lang="en-US" b="0" i="0" dirty="0">
                <a:effectLst/>
                <a:latin typeface="Palatino" pitchFamily="2" charset="77"/>
              </a:rPr>
              <a:t> nodes</a:t>
            </a:r>
          </a:p>
          <a:p>
            <a:pPr algn="l">
              <a:buFont typeface="Arial" panose="020B0604020202020204" pitchFamily="34" charset="0"/>
              <a:buChar char="•"/>
            </a:pPr>
            <a:r>
              <a:rPr lang="en-US" b="0" i="0" dirty="0">
                <a:effectLst/>
                <a:latin typeface="Palatino" pitchFamily="2" charset="77"/>
              </a:rPr>
              <a:t>A priority queue of any size can be represented by a collection of binomial trees. For instance, a priority queue of size 13 could be represented by </a:t>
            </a:r>
            <a:r>
              <a:rPr lang="en-US" b="0" i="0" u="none" strike="noStrike" dirty="0">
                <a:effectLst/>
                <a:latin typeface="STIXGeneral-Italic"/>
              </a:rPr>
              <a:t>B</a:t>
            </a:r>
            <a:r>
              <a:rPr lang="en-US" b="0" i="0" u="none" strike="noStrike" baseline="-25000" dirty="0">
                <a:effectLst/>
                <a:latin typeface="STIXGeneral-Regular"/>
              </a:rPr>
              <a:t>3</a:t>
            </a:r>
            <a:r>
              <a:rPr lang="en-US" b="0" i="0" u="none" strike="noStrike" dirty="0">
                <a:effectLst/>
                <a:latin typeface="STIXGeneral-Regular"/>
              </a:rPr>
              <a:t>, </a:t>
            </a:r>
            <a:r>
              <a:rPr lang="en-US" b="0" i="0" u="none" strike="noStrike" dirty="0">
                <a:effectLst/>
                <a:latin typeface="STIXGeneral-Italic"/>
              </a:rPr>
              <a:t>B</a:t>
            </a:r>
            <a:r>
              <a:rPr lang="en-US" b="0" i="0" u="none" strike="noStrike" baseline="-25000" dirty="0">
                <a:effectLst/>
                <a:latin typeface="STIXGeneral-Regular"/>
              </a:rPr>
              <a:t>2</a:t>
            </a:r>
            <a:r>
              <a:rPr lang="en-US" b="0" i="0" u="none" strike="noStrike" dirty="0">
                <a:effectLst/>
                <a:latin typeface="STIXGeneral-Regular"/>
              </a:rPr>
              <a:t>, </a:t>
            </a:r>
            <a:r>
              <a:rPr lang="en-US" b="0" i="0" u="none" strike="noStrike" dirty="0">
                <a:effectLst/>
                <a:latin typeface="STIXGeneral-Italic"/>
              </a:rPr>
              <a:t>B</a:t>
            </a:r>
            <a:r>
              <a:rPr lang="en-US" b="0" i="0" u="none" strike="noStrike" baseline="-25000" dirty="0">
                <a:effectLst/>
                <a:latin typeface="STIXGeneral-Regular"/>
              </a:rPr>
              <a:t>0 </a:t>
            </a:r>
            <a:r>
              <a:rPr lang="en-US" b="0" i="0" dirty="0">
                <a:effectLst/>
                <a:latin typeface="Palatino" pitchFamily="2" charset="77"/>
              </a:rPr>
              <a:t>( </a:t>
            </a:r>
            <a:r>
              <a:rPr lang="en-US" b="0" i="0" u="none" strike="noStrike" dirty="0">
                <a:effectLst/>
                <a:latin typeface="STIXGeneral-Regular"/>
              </a:rPr>
              <a:t>13=2</a:t>
            </a:r>
            <a:r>
              <a:rPr lang="en-US" b="0" i="0" u="none" strike="noStrike" baseline="30000" dirty="0">
                <a:effectLst/>
                <a:latin typeface="STIXGeneral-Regular"/>
              </a:rPr>
              <a:t>3</a:t>
            </a:r>
            <a:r>
              <a:rPr lang="en-US" b="0" i="0" u="none" strike="noStrike" dirty="0">
                <a:effectLst/>
                <a:latin typeface="STIXGeneral-Regular"/>
              </a:rPr>
              <a:t>+2</a:t>
            </a:r>
            <a:r>
              <a:rPr lang="en-US" b="0" i="0" u="none" strike="noStrike" baseline="30000" dirty="0">
                <a:effectLst/>
                <a:latin typeface="STIXGeneral-Regular"/>
              </a:rPr>
              <a:t>2</a:t>
            </a:r>
            <a:r>
              <a:rPr lang="en-US" b="0" i="0" u="none" strike="noStrike" dirty="0">
                <a:effectLst/>
                <a:latin typeface="STIXGeneral-Regular"/>
              </a:rPr>
              <a:t>+2</a:t>
            </a:r>
            <a:r>
              <a:rPr lang="en-US" b="0" i="0" u="none" strike="noStrike" baseline="30000" dirty="0">
                <a:effectLst/>
                <a:latin typeface="STIXGeneral-Regular"/>
              </a:rPr>
              <a:t>0</a:t>
            </a:r>
            <a:r>
              <a:rPr lang="en-US" b="0" i="0" dirty="0">
                <a:effectLst/>
                <a:latin typeface="Palatino" pitchFamily="2" charset="77"/>
              </a:rPr>
              <a:t>). Thus, we can write this representation as </a:t>
            </a:r>
            <a:r>
              <a:rPr lang="en-US" b="0" i="0" u="none" strike="noStrike" dirty="0">
                <a:effectLst/>
                <a:latin typeface="STIXGeneral-Regular"/>
              </a:rPr>
              <a:t>1101</a:t>
            </a:r>
            <a:r>
              <a:rPr lang="en-US" b="0" i="0" dirty="0">
                <a:effectLst/>
                <a:latin typeface="Palatino" pitchFamily="2" charset="77"/>
              </a:rPr>
              <a:t>, which represents 13 in binary and the fact that </a:t>
            </a:r>
            <a:r>
              <a:rPr lang="en-US" b="0" i="0" u="none" strike="noStrike" dirty="0">
                <a:effectLst/>
                <a:latin typeface="STIXGeneral-Italic"/>
              </a:rPr>
              <a:t>B</a:t>
            </a:r>
            <a:r>
              <a:rPr lang="en-US" b="0" i="0" u="none" strike="noStrike" baseline="-25000" dirty="0">
                <a:effectLst/>
                <a:latin typeface="STIXGeneral-Regular"/>
              </a:rPr>
              <a:t>3</a:t>
            </a:r>
            <a:r>
              <a:rPr lang="en-US" b="0" i="0" u="none" strike="noStrike" dirty="0">
                <a:effectLst/>
                <a:latin typeface="STIXGeneral-Regular"/>
              </a:rPr>
              <a:t>, </a:t>
            </a:r>
            <a:r>
              <a:rPr lang="en-US" b="0" i="0" u="none" strike="noStrike" dirty="0">
                <a:effectLst/>
                <a:latin typeface="STIXGeneral-Italic"/>
              </a:rPr>
              <a:t>B</a:t>
            </a:r>
            <a:r>
              <a:rPr lang="en-US" b="0" i="0" u="none" strike="noStrike" baseline="-25000" dirty="0">
                <a:effectLst/>
                <a:latin typeface="STIXGeneral-Regular"/>
              </a:rPr>
              <a:t>2</a:t>
            </a:r>
            <a:r>
              <a:rPr lang="en-US" b="0" i="0" u="none" strike="noStrike" dirty="0">
                <a:effectLst/>
                <a:latin typeface="STIXGeneral-Regular"/>
              </a:rPr>
              <a:t>, </a:t>
            </a:r>
            <a:r>
              <a:rPr lang="en-US" b="0" i="0" u="none" strike="noStrike" dirty="0">
                <a:effectLst/>
                <a:latin typeface="STIXGeneral-Italic"/>
              </a:rPr>
              <a:t>B</a:t>
            </a:r>
            <a:r>
              <a:rPr lang="en-US" b="0" i="0" u="none" strike="noStrike" baseline="-25000" dirty="0">
                <a:effectLst/>
                <a:latin typeface="STIXGeneral-Regular"/>
              </a:rPr>
              <a:t>0</a:t>
            </a:r>
            <a:r>
              <a:rPr lang="en-US" b="0" i="0" dirty="0">
                <a:effectLst/>
                <a:latin typeface="Palatino" pitchFamily="2" charset="77"/>
              </a:rPr>
              <a:t> are present and </a:t>
            </a:r>
            <a:r>
              <a:rPr lang="en-US" b="0" i="0" u="none" strike="noStrike" dirty="0">
                <a:effectLst/>
                <a:latin typeface="STIXGeneral-Italic"/>
              </a:rPr>
              <a:t>B</a:t>
            </a:r>
            <a:r>
              <a:rPr lang="en-US" b="0" i="0" u="none" strike="noStrike" baseline="-25000" dirty="0">
                <a:effectLst/>
                <a:latin typeface="STIXGeneral-Regular"/>
              </a:rPr>
              <a:t>1</a:t>
            </a:r>
            <a:r>
              <a:rPr lang="en-US" b="0" i="0" dirty="0">
                <a:effectLst/>
                <a:latin typeface="Palatino" pitchFamily="2" charset="77"/>
              </a:rPr>
              <a:t> is not.</a:t>
            </a:r>
          </a:p>
          <a:p>
            <a:endParaRPr lang="en-US" dirty="0"/>
          </a:p>
        </p:txBody>
      </p:sp>
    </p:spTree>
    <p:extLst>
      <p:ext uri="{BB962C8B-B14F-4D97-AF65-F5344CB8AC3E}">
        <p14:creationId xmlns:p14="http://schemas.microsoft.com/office/powerpoint/2010/main" val="19751219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F140DC-C1A4-4060-9458-CCAD43BA7FD1}"/>
              </a:ext>
            </a:extLst>
          </p:cNvPr>
          <p:cNvSpPr>
            <a:spLocks noGrp="1"/>
          </p:cNvSpPr>
          <p:nvPr>
            <p:ph type="title"/>
          </p:nvPr>
        </p:nvSpPr>
        <p:spPr/>
        <p:txBody>
          <a:bodyPr/>
          <a:lstStyle/>
          <a:p>
            <a:r>
              <a:rPr lang="en-US"/>
              <a:t>2. Datasets:</a:t>
            </a:r>
          </a:p>
        </p:txBody>
      </p:sp>
      <p:sp>
        <p:nvSpPr>
          <p:cNvPr id="3" name="Content Placeholder 2">
            <a:extLst>
              <a:ext uri="{FF2B5EF4-FFF2-40B4-BE49-F238E27FC236}">
                <a16:creationId xmlns:a16="http://schemas.microsoft.com/office/drawing/2014/main" id="{1873D502-A5B0-41D4-824A-C935DF2775B3}"/>
              </a:ext>
            </a:extLst>
          </p:cNvPr>
          <p:cNvSpPr>
            <a:spLocks noGrp="1"/>
          </p:cNvSpPr>
          <p:nvPr>
            <p:ph idx="1"/>
          </p:nvPr>
        </p:nvSpPr>
        <p:spPr>
          <a:xfrm>
            <a:off x="1103312" y="2052918"/>
            <a:ext cx="9637102" cy="4195481"/>
          </a:xfrm>
        </p:spPr>
        <p:txBody>
          <a:bodyPr vert="horz" lIns="91440" tIns="45720" rIns="91440" bIns="45720" rtlCol="0" anchor="t">
            <a:normAutofit/>
          </a:bodyPr>
          <a:lstStyle/>
          <a:p>
            <a:r>
              <a:rPr lang="en-US"/>
              <a:t>Where did you collect the dataset ?</a:t>
            </a:r>
          </a:p>
          <a:p>
            <a:pPr marL="0" indent="0">
              <a:buNone/>
            </a:pPr>
            <a:r>
              <a:rPr lang="en-US">
                <a:cs typeface="Calibri" panose="020F0502020204030204"/>
              </a:rPr>
              <a:t>Data set was published through a Google form then the data was collected.</a:t>
            </a:r>
          </a:p>
          <a:p>
            <a:r>
              <a:rPr lang="en-US"/>
              <a:t>What are characteristics of the samples ?</a:t>
            </a:r>
          </a:p>
          <a:p>
            <a:pPr>
              <a:buFont typeface="Arial"/>
              <a:buChar char="•"/>
            </a:pPr>
            <a:r>
              <a:rPr lang="en-US" sz="1400" b="1">
                <a:ea typeface="+mn-lt"/>
                <a:cs typeface="+mn-lt"/>
              </a:rPr>
              <a:t>Distribution Across Hours:</a:t>
            </a:r>
            <a:r>
              <a:rPr lang="en-US" sz="1400">
                <a:ea typeface="+mn-lt"/>
                <a:cs typeface="+mn-lt"/>
              </a:rPr>
              <a:t> The samples are distributed across the time slots from 8 am to 9 pm.</a:t>
            </a:r>
            <a:endParaRPr lang="en-US" sz="1400">
              <a:cs typeface="Calibri"/>
            </a:endParaRPr>
          </a:p>
          <a:p>
            <a:pPr>
              <a:buFont typeface="Arial"/>
              <a:buChar char="•"/>
            </a:pPr>
            <a:r>
              <a:rPr lang="en-US" sz="1400" b="1">
                <a:ea typeface="+mn-lt"/>
                <a:cs typeface="+mn-lt"/>
              </a:rPr>
              <a:t>Location Preference:</a:t>
            </a:r>
            <a:r>
              <a:rPr lang="en-US" sz="1400">
                <a:ea typeface="+mn-lt"/>
                <a:cs typeface="+mn-lt"/>
              </a:rPr>
              <a:t> </a:t>
            </a:r>
            <a:r>
              <a:rPr lang="en-US" sz="1400">
                <a:ea typeface="+mj-lt"/>
                <a:cs typeface="+mj-lt"/>
              </a:rPr>
              <a:t>Responses primarily indicated that majority of the students have their classes in Jacaranda Hall due to the large number of computer science students among the respondents. Other halls where classes were held include Cypress Hall, Live Oak Hall, Magnolia Hall, Bayramian Hall, Valera Hall, Chaparral Hall, Eucalyptus Hall, and Sierra Hall.</a:t>
            </a:r>
          </a:p>
          <a:p>
            <a:pPr>
              <a:buFont typeface="Arial"/>
              <a:buChar char="•"/>
            </a:pPr>
            <a:r>
              <a:rPr lang="en-US" sz="1400" b="1">
                <a:ea typeface="+mn-lt"/>
                <a:cs typeface="+mn-lt"/>
              </a:rPr>
              <a:t>Number of Classes:</a:t>
            </a:r>
            <a:r>
              <a:rPr lang="en-US" sz="1400">
                <a:ea typeface="+mn-lt"/>
                <a:cs typeface="+mn-lt"/>
              </a:rPr>
              <a:t> Each respondent has a varying number of classes throughout the day.</a:t>
            </a:r>
            <a:endParaRPr lang="en-US" sz="1400">
              <a:cs typeface="Calibri"/>
            </a:endParaRPr>
          </a:p>
          <a:p>
            <a:pPr>
              <a:buFont typeface="Arial"/>
              <a:buChar char="•"/>
            </a:pPr>
            <a:r>
              <a:rPr lang="en-US" sz="1400" b="1">
                <a:ea typeface="+mn-lt"/>
                <a:cs typeface="+mn-lt"/>
              </a:rPr>
              <a:t>Names:</a:t>
            </a:r>
            <a:r>
              <a:rPr lang="en-US" sz="1400">
                <a:ea typeface="+mn-lt"/>
                <a:cs typeface="+mn-lt"/>
              </a:rPr>
              <a:t> The dataset contains a diverse set of names from respondents who participated in the survey.</a:t>
            </a:r>
            <a:endParaRPr lang="en-US" sz="1400">
              <a:cs typeface="Calibri" panose="020F0502020204030204"/>
            </a:endParaRPr>
          </a:p>
          <a:p>
            <a:pPr marL="0" indent="0">
              <a:buNone/>
            </a:pPr>
            <a:endParaRPr lang="en-US" sz="1400">
              <a:cs typeface="Calibri" panose="020F0502020204030204"/>
            </a:endParaRPr>
          </a:p>
        </p:txBody>
      </p:sp>
    </p:spTree>
    <p:extLst>
      <p:ext uri="{BB962C8B-B14F-4D97-AF65-F5344CB8AC3E}">
        <p14:creationId xmlns:p14="http://schemas.microsoft.com/office/powerpoint/2010/main" val="8563746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E805C71-16F7-00A6-76CE-1D98D0908619}"/>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p>
        </p:txBody>
      </p:sp>
      <p:graphicFrame>
        <p:nvGraphicFramePr>
          <p:cNvPr id="8" name="Table 7">
            <a:extLst>
              <a:ext uri="{FF2B5EF4-FFF2-40B4-BE49-F238E27FC236}">
                <a16:creationId xmlns:a16="http://schemas.microsoft.com/office/drawing/2014/main" id="{073302FB-47C2-5EA3-6756-A996A4BB8C44}"/>
              </a:ext>
            </a:extLst>
          </p:cNvPr>
          <p:cNvGraphicFramePr>
            <a:graphicFrameLocks noGrp="1"/>
          </p:cNvGraphicFramePr>
          <p:nvPr>
            <p:extLst>
              <p:ext uri="{D42A27DB-BD31-4B8C-83A1-F6EECF244321}">
                <p14:modId xmlns:p14="http://schemas.microsoft.com/office/powerpoint/2010/main" val="960788623"/>
              </p:ext>
            </p:extLst>
          </p:nvPr>
        </p:nvGraphicFramePr>
        <p:xfrm>
          <a:off x="0" y="0"/>
          <a:ext cx="12192000" cy="6933311"/>
        </p:xfrm>
        <a:graphic>
          <a:graphicData uri="http://schemas.openxmlformats.org/drawingml/2006/table">
            <a:tbl>
              <a:tblPr firstRow="1" bandRow="1">
                <a:tableStyleId>{5C22544A-7EE6-4342-B048-85BDC9FD1C3A}</a:tableStyleId>
              </a:tblPr>
              <a:tblGrid>
                <a:gridCol w="1219200">
                  <a:extLst>
                    <a:ext uri="{9D8B030D-6E8A-4147-A177-3AD203B41FA5}">
                      <a16:colId xmlns:a16="http://schemas.microsoft.com/office/drawing/2014/main" val="1053481700"/>
                    </a:ext>
                  </a:extLst>
                </a:gridCol>
                <a:gridCol w="1219200">
                  <a:extLst>
                    <a:ext uri="{9D8B030D-6E8A-4147-A177-3AD203B41FA5}">
                      <a16:colId xmlns:a16="http://schemas.microsoft.com/office/drawing/2014/main" val="4022745043"/>
                    </a:ext>
                  </a:extLst>
                </a:gridCol>
                <a:gridCol w="1219200">
                  <a:extLst>
                    <a:ext uri="{9D8B030D-6E8A-4147-A177-3AD203B41FA5}">
                      <a16:colId xmlns:a16="http://schemas.microsoft.com/office/drawing/2014/main" val="1983826605"/>
                    </a:ext>
                  </a:extLst>
                </a:gridCol>
                <a:gridCol w="1219200">
                  <a:extLst>
                    <a:ext uri="{9D8B030D-6E8A-4147-A177-3AD203B41FA5}">
                      <a16:colId xmlns:a16="http://schemas.microsoft.com/office/drawing/2014/main" val="2402930619"/>
                    </a:ext>
                  </a:extLst>
                </a:gridCol>
                <a:gridCol w="1219200">
                  <a:extLst>
                    <a:ext uri="{9D8B030D-6E8A-4147-A177-3AD203B41FA5}">
                      <a16:colId xmlns:a16="http://schemas.microsoft.com/office/drawing/2014/main" val="698492600"/>
                    </a:ext>
                  </a:extLst>
                </a:gridCol>
                <a:gridCol w="1219200">
                  <a:extLst>
                    <a:ext uri="{9D8B030D-6E8A-4147-A177-3AD203B41FA5}">
                      <a16:colId xmlns:a16="http://schemas.microsoft.com/office/drawing/2014/main" val="1120508237"/>
                    </a:ext>
                  </a:extLst>
                </a:gridCol>
                <a:gridCol w="1219200">
                  <a:extLst>
                    <a:ext uri="{9D8B030D-6E8A-4147-A177-3AD203B41FA5}">
                      <a16:colId xmlns:a16="http://schemas.microsoft.com/office/drawing/2014/main" val="3815568796"/>
                    </a:ext>
                  </a:extLst>
                </a:gridCol>
                <a:gridCol w="1219200">
                  <a:extLst>
                    <a:ext uri="{9D8B030D-6E8A-4147-A177-3AD203B41FA5}">
                      <a16:colId xmlns:a16="http://schemas.microsoft.com/office/drawing/2014/main" val="1959310376"/>
                    </a:ext>
                  </a:extLst>
                </a:gridCol>
                <a:gridCol w="1219200">
                  <a:extLst>
                    <a:ext uri="{9D8B030D-6E8A-4147-A177-3AD203B41FA5}">
                      <a16:colId xmlns:a16="http://schemas.microsoft.com/office/drawing/2014/main" val="3311179170"/>
                    </a:ext>
                  </a:extLst>
                </a:gridCol>
                <a:gridCol w="1219200">
                  <a:extLst>
                    <a:ext uri="{9D8B030D-6E8A-4147-A177-3AD203B41FA5}">
                      <a16:colId xmlns:a16="http://schemas.microsoft.com/office/drawing/2014/main" val="4010645505"/>
                    </a:ext>
                  </a:extLst>
                </a:gridCol>
              </a:tblGrid>
              <a:tr h="1089851">
                <a:tc>
                  <a:txBody>
                    <a:bodyPr/>
                    <a:lstStyle/>
                    <a:p>
                      <a:pPr algn="ctr" rtl="0" fontAlgn="b">
                        <a:spcBef>
                          <a:spcPts val="1900"/>
                        </a:spcBef>
                        <a:spcAft>
                          <a:spcPts val="1900"/>
                        </a:spcAft>
                      </a:pPr>
                      <a:r>
                        <a:rPr lang="en-US" sz="1200" b="1">
                          <a:effectLst/>
                          <a:latin typeface="Times New Roman" panose="02020603050405020304" pitchFamily="18" charset="0"/>
                        </a:rPr>
                        <a:t>Time/Hall</a:t>
                      </a:r>
                      <a:endParaRPr lang="en-US">
                        <a:effectLst/>
                      </a:endParaRPr>
                    </a:p>
                  </a:txBody>
                  <a:tcPr marL="95250" marR="95250" marT="95250" marB="95250"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rtl="0" fontAlgn="b">
                        <a:spcBef>
                          <a:spcPts val="1900"/>
                        </a:spcBef>
                        <a:spcAft>
                          <a:spcPts val="1900"/>
                        </a:spcAft>
                      </a:pPr>
                      <a:r>
                        <a:rPr lang="en-US" sz="1200" b="1">
                          <a:effectLst/>
                          <a:latin typeface="Times New Roman" panose="02020603050405020304" pitchFamily="18" charset="0"/>
                        </a:rPr>
                        <a:t>Jacaranda Hall</a:t>
                      </a:r>
                      <a:endParaRPr lang="en-US">
                        <a:effectLst/>
                      </a:endParaRPr>
                    </a:p>
                  </a:txBody>
                  <a:tcPr marL="95250" marR="95250" marT="95250" marB="95250"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rtl="0" fontAlgn="b">
                        <a:spcBef>
                          <a:spcPts val="1900"/>
                        </a:spcBef>
                        <a:spcAft>
                          <a:spcPts val="1900"/>
                        </a:spcAft>
                      </a:pPr>
                      <a:r>
                        <a:rPr lang="en-US" sz="1200" b="1">
                          <a:effectLst/>
                          <a:latin typeface="Times New Roman" panose="02020603050405020304" pitchFamily="18" charset="0"/>
                        </a:rPr>
                        <a:t>Chaparral Hall</a:t>
                      </a:r>
                      <a:endParaRPr lang="en-US">
                        <a:effectLst/>
                      </a:endParaRPr>
                    </a:p>
                  </a:txBody>
                  <a:tcPr marL="95250" marR="95250" marT="95250" marB="95250"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rtl="0" fontAlgn="b">
                        <a:spcBef>
                          <a:spcPts val="1900"/>
                        </a:spcBef>
                        <a:spcAft>
                          <a:spcPts val="1900"/>
                        </a:spcAft>
                      </a:pPr>
                      <a:r>
                        <a:rPr lang="en-US" sz="1200" b="1">
                          <a:effectLst/>
                          <a:latin typeface="Times New Roman" panose="02020603050405020304" pitchFamily="18" charset="0"/>
                        </a:rPr>
                        <a:t>Bayramian Hall</a:t>
                      </a:r>
                      <a:endParaRPr lang="en-US">
                        <a:effectLst/>
                      </a:endParaRPr>
                    </a:p>
                  </a:txBody>
                  <a:tcPr marL="95250" marR="95250" marT="95250" marB="95250"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rtl="0" fontAlgn="b">
                        <a:spcBef>
                          <a:spcPts val="1900"/>
                        </a:spcBef>
                        <a:spcAft>
                          <a:spcPts val="1900"/>
                        </a:spcAft>
                      </a:pPr>
                      <a:r>
                        <a:rPr lang="en-US" sz="1200" b="1">
                          <a:effectLst/>
                          <a:latin typeface="Times New Roman" panose="02020603050405020304" pitchFamily="18" charset="0"/>
                        </a:rPr>
                        <a:t>Cypress Hall</a:t>
                      </a:r>
                      <a:endParaRPr lang="en-US">
                        <a:effectLst/>
                      </a:endParaRPr>
                    </a:p>
                  </a:txBody>
                  <a:tcPr marL="95250" marR="95250" marT="95250" marB="95250"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rtl="0" fontAlgn="b">
                        <a:spcBef>
                          <a:spcPts val="1900"/>
                        </a:spcBef>
                        <a:spcAft>
                          <a:spcPts val="1900"/>
                        </a:spcAft>
                      </a:pPr>
                      <a:r>
                        <a:rPr lang="en-US" sz="1200" b="1">
                          <a:effectLst/>
                          <a:latin typeface="Times New Roman" panose="02020603050405020304" pitchFamily="18" charset="0"/>
                        </a:rPr>
                        <a:t>Live Oak Hall</a:t>
                      </a:r>
                      <a:endParaRPr lang="en-US">
                        <a:effectLst/>
                      </a:endParaRPr>
                    </a:p>
                  </a:txBody>
                  <a:tcPr marL="95250" marR="95250" marT="95250" marB="95250"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rtl="0" fontAlgn="b">
                        <a:spcBef>
                          <a:spcPts val="1900"/>
                        </a:spcBef>
                        <a:spcAft>
                          <a:spcPts val="1900"/>
                        </a:spcAft>
                      </a:pPr>
                      <a:r>
                        <a:rPr lang="en-US" sz="1200" b="1">
                          <a:effectLst/>
                          <a:latin typeface="Times New Roman" panose="02020603050405020304" pitchFamily="18" charset="0"/>
                        </a:rPr>
                        <a:t>Magnolia Hall</a:t>
                      </a:r>
                      <a:endParaRPr lang="en-US">
                        <a:effectLst/>
                      </a:endParaRPr>
                    </a:p>
                  </a:txBody>
                  <a:tcPr marL="95250" marR="95250" marT="95250" marB="95250"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rtl="0" fontAlgn="b">
                        <a:spcBef>
                          <a:spcPts val="1900"/>
                        </a:spcBef>
                        <a:spcAft>
                          <a:spcPts val="1900"/>
                        </a:spcAft>
                      </a:pPr>
                      <a:r>
                        <a:rPr lang="en-US" sz="1200" b="1">
                          <a:effectLst/>
                          <a:latin typeface="Times New Roman" panose="02020603050405020304" pitchFamily="18" charset="0"/>
                        </a:rPr>
                        <a:t>Valera Hall</a:t>
                      </a:r>
                      <a:endParaRPr lang="en-US">
                        <a:effectLst/>
                      </a:endParaRPr>
                    </a:p>
                  </a:txBody>
                  <a:tcPr marL="95250" marR="95250" marT="95250" marB="95250"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rtl="0" fontAlgn="b">
                        <a:spcBef>
                          <a:spcPts val="1900"/>
                        </a:spcBef>
                        <a:spcAft>
                          <a:spcPts val="1900"/>
                        </a:spcAft>
                      </a:pPr>
                      <a:r>
                        <a:rPr lang="en-US" sz="1200" b="1">
                          <a:effectLst/>
                          <a:latin typeface="Times New Roman" panose="02020603050405020304" pitchFamily="18" charset="0"/>
                        </a:rPr>
                        <a:t>Eucalyptus Hall</a:t>
                      </a:r>
                      <a:endParaRPr lang="en-US">
                        <a:effectLst/>
                      </a:endParaRPr>
                    </a:p>
                  </a:txBody>
                  <a:tcPr marL="95250" marR="95250" marT="95250" marB="95250"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rtl="0" fontAlgn="b">
                        <a:spcBef>
                          <a:spcPts val="1900"/>
                        </a:spcBef>
                        <a:spcAft>
                          <a:spcPts val="1900"/>
                        </a:spcAft>
                      </a:pPr>
                      <a:r>
                        <a:rPr lang="en-US" sz="1200" b="1">
                          <a:effectLst/>
                          <a:latin typeface="Times New Roman" panose="02020603050405020304" pitchFamily="18" charset="0"/>
                        </a:rPr>
                        <a:t>Sierra Hall</a:t>
                      </a:r>
                      <a:endParaRPr lang="en-US">
                        <a:effectLst/>
                      </a:endParaRPr>
                    </a:p>
                  </a:txBody>
                  <a:tcPr marL="95250" marR="95250" marT="95250" marB="95250"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50980380"/>
                  </a:ext>
                </a:extLst>
              </a:tr>
              <a:tr h="417390">
                <a:tc>
                  <a:txBody>
                    <a:bodyPr/>
                    <a:lstStyle/>
                    <a:p>
                      <a:pPr rtl="0" fontAlgn="ctr">
                        <a:spcBef>
                          <a:spcPts val="1900"/>
                        </a:spcBef>
                        <a:spcAft>
                          <a:spcPts val="1900"/>
                        </a:spcAft>
                      </a:pPr>
                      <a:r>
                        <a:rPr lang="en-US" sz="1200">
                          <a:effectLst/>
                          <a:latin typeface="Times New Roman" panose="02020603050405020304" pitchFamily="18" charset="0"/>
                        </a:rPr>
                        <a:t>8 am</a:t>
                      </a:r>
                      <a:endParaRPr lang="en-US">
                        <a:effectLst/>
                      </a:endParaRPr>
                    </a:p>
                  </a:txBody>
                  <a:tcPr marL="95250" marR="95250" marT="95250" marB="952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ctr">
                        <a:spcBef>
                          <a:spcPts val="1900"/>
                        </a:spcBef>
                        <a:spcAft>
                          <a:spcPts val="1900"/>
                        </a:spcAft>
                      </a:pPr>
                      <a:r>
                        <a:rPr lang="en-US" sz="1200">
                          <a:effectLst/>
                          <a:latin typeface="Times New Roman" panose="02020603050405020304" pitchFamily="18" charset="0"/>
                        </a:rPr>
                        <a:t>3</a:t>
                      </a:r>
                      <a:endParaRPr lang="en-US">
                        <a:effectLst/>
                      </a:endParaRPr>
                    </a:p>
                  </a:txBody>
                  <a:tcPr marL="95250" marR="95250" marT="95250" marB="952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ctr">
                        <a:spcBef>
                          <a:spcPts val="1900"/>
                        </a:spcBef>
                        <a:spcAft>
                          <a:spcPts val="1900"/>
                        </a:spcAft>
                      </a:pPr>
                      <a:r>
                        <a:rPr lang="en-US" sz="1200">
                          <a:effectLst/>
                          <a:latin typeface="Times New Roman" panose="02020603050405020304" pitchFamily="18" charset="0"/>
                        </a:rPr>
                        <a:t>0</a:t>
                      </a:r>
                      <a:endParaRPr lang="en-US">
                        <a:effectLst/>
                      </a:endParaRPr>
                    </a:p>
                  </a:txBody>
                  <a:tcPr marL="95250" marR="95250" marT="95250" marB="952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ctr">
                        <a:spcBef>
                          <a:spcPts val="1900"/>
                        </a:spcBef>
                        <a:spcAft>
                          <a:spcPts val="1900"/>
                        </a:spcAft>
                      </a:pPr>
                      <a:r>
                        <a:rPr lang="en-US" sz="1200">
                          <a:effectLst/>
                          <a:latin typeface="Times New Roman" panose="02020603050405020304" pitchFamily="18" charset="0"/>
                        </a:rPr>
                        <a:t>0</a:t>
                      </a:r>
                      <a:endParaRPr lang="en-US">
                        <a:effectLst/>
                      </a:endParaRPr>
                    </a:p>
                  </a:txBody>
                  <a:tcPr marL="95250" marR="95250" marT="95250" marB="952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ctr">
                        <a:spcBef>
                          <a:spcPts val="1900"/>
                        </a:spcBef>
                        <a:spcAft>
                          <a:spcPts val="1900"/>
                        </a:spcAft>
                      </a:pPr>
                      <a:r>
                        <a:rPr lang="en-US" sz="1200">
                          <a:effectLst/>
                          <a:latin typeface="Times New Roman" panose="02020603050405020304" pitchFamily="18" charset="0"/>
                        </a:rPr>
                        <a:t>1</a:t>
                      </a:r>
                      <a:endParaRPr lang="en-US">
                        <a:effectLst/>
                      </a:endParaRPr>
                    </a:p>
                  </a:txBody>
                  <a:tcPr marL="95250" marR="95250" marT="95250" marB="952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ctr">
                        <a:spcBef>
                          <a:spcPts val="1900"/>
                        </a:spcBef>
                        <a:spcAft>
                          <a:spcPts val="1900"/>
                        </a:spcAft>
                      </a:pPr>
                      <a:r>
                        <a:rPr lang="en-US" sz="1200">
                          <a:effectLst/>
                          <a:latin typeface="Times New Roman" panose="02020603050405020304" pitchFamily="18" charset="0"/>
                        </a:rPr>
                        <a:t>0</a:t>
                      </a:r>
                      <a:endParaRPr lang="en-US">
                        <a:effectLst/>
                      </a:endParaRPr>
                    </a:p>
                  </a:txBody>
                  <a:tcPr marL="95250" marR="95250" marT="95250" marB="952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ctr">
                        <a:spcBef>
                          <a:spcPts val="1900"/>
                        </a:spcBef>
                        <a:spcAft>
                          <a:spcPts val="1900"/>
                        </a:spcAft>
                      </a:pPr>
                      <a:r>
                        <a:rPr lang="en-US" sz="1200">
                          <a:effectLst/>
                          <a:latin typeface="Times New Roman" panose="02020603050405020304" pitchFamily="18" charset="0"/>
                        </a:rPr>
                        <a:t>1</a:t>
                      </a:r>
                      <a:endParaRPr lang="en-US">
                        <a:effectLst/>
                      </a:endParaRPr>
                    </a:p>
                  </a:txBody>
                  <a:tcPr marL="95250" marR="95250" marT="95250" marB="952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ctr">
                        <a:spcBef>
                          <a:spcPts val="1900"/>
                        </a:spcBef>
                        <a:spcAft>
                          <a:spcPts val="1900"/>
                        </a:spcAft>
                      </a:pPr>
                      <a:r>
                        <a:rPr lang="en-US" sz="1200">
                          <a:effectLst/>
                          <a:latin typeface="Times New Roman" panose="02020603050405020304" pitchFamily="18" charset="0"/>
                        </a:rPr>
                        <a:t>0</a:t>
                      </a:r>
                      <a:endParaRPr lang="en-US">
                        <a:effectLst/>
                      </a:endParaRPr>
                    </a:p>
                  </a:txBody>
                  <a:tcPr marL="95250" marR="95250" marT="95250" marB="952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ctr">
                        <a:spcBef>
                          <a:spcPts val="1900"/>
                        </a:spcBef>
                        <a:spcAft>
                          <a:spcPts val="1900"/>
                        </a:spcAft>
                      </a:pPr>
                      <a:r>
                        <a:rPr lang="en-US" sz="1200">
                          <a:effectLst/>
                          <a:latin typeface="Times New Roman" panose="02020603050405020304" pitchFamily="18" charset="0"/>
                        </a:rPr>
                        <a:t>0</a:t>
                      </a:r>
                      <a:endParaRPr lang="en-US">
                        <a:effectLst/>
                      </a:endParaRPr>
                    </a:p>
                  </a:txBody>
                  <a:tcPr marL="95250" marR="95250" marT="95250" marB="952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ctr">
                        <a:spcBef>
                          <a:spcPts val="1900"/>
                        </a:spcBef>
                        <a:spcAft>
                          <a:spcPts val="1900"/>
                        </a:spcAft>
                      </a:pPr>
                      <a:r>
                        <a:rPr lang="en-US" sz="1200">
                          <a:effectLst/>
                          <a:latin typeface="Times New Roman" panose="02020603050405020304" pitchFamily="18" charset="0"/>
                        </a:rPr>
                        <a:t>0</a:t>
                      </a:r>
                      <a:endParaRPr lang="en-US">
                        <a:effectLst/>
                      </a:endParaRPr>
                    </a:p>
                  </a:txBody>
                  <a:tcPr marL="95250" marR="95250" marT="95250" marB="952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50057686"/>
                  </a:ext>
                </a:extLst>
              </a:tr>
              <a:tr h="417390">
                <a:tc>
                  <a:txBody>
                    <a:bodyPr/>
                    <a:lstStyle/>
                    <a:p>
                      <a:pPr rtl="0" fontAlgn="ctr">
                        <a:spcBef>
                          <a:spcPts val="1900"/>
                        </a:spcBef>
                        <a:spcAft>
                          <a:spcPts val="1900"/>
                        </a:spcAft>
                      </a:pPr>
                      <a:r>
                        <a:rPr lang="en-US" sz="1200">
                          <a:effectLst/>
                          <a:latin typeface="Times New Roman" panose="02020603050405020304" pitchFamily="18" charset="0"/>
                        </a:rPr>
                        <a:t>9 am</a:t>
                      </a:r>
                      <a:endParaRPr lang="en-US">
                        <a:effectLst/>
                      </a:endParaRPr>
                    </a:p>
                  </a:txBody>
                  <a:tcPr marL="95250" marR="95250" marT="95250" marB="952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ctr">
                        <a:spcBef>
                          <a:spcPts val="1900"/>
                        </a:spcBef>
                        <a:spcAft>
                          <a:spcPts val="1900"/>
                        </a:spcAft>
                      </a:pPr>
                      <a:r>
                        <a:rPr lang="en-US" sz="1200">
                          <a:effectLst/>
                          <a:latin typeface="Times New Roman" panose="02020603050405020304" pitchFamily="18" charset="0"/>
                        </a:rPr>
                        <a:t>3</a:t>
                      </a:r>
                      <a:endParaRPr lang="en-US">
                        <a:effectLst/>
                      </a:endParaRPr>
                    </a:p>
                  </a:txBody>
                  <a:tcPr marL="95250" marR="95250" marT="95250" marB="952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ctr">
                        <a:spcBef>
                          <a:spcPts val="1900"/>
                        </a:spcBef>
                        <a:spcAft>
                          <a:spcPts val="1900"/>
                        </a:spcAft>
                      </a:pPr>
                      <a:r>
                        <a:rPr lang="en-US" sz="1200">
                          <a:effectLst/>
                          <a:latin typeface="Times New Roman" panose="02020603050405020304" pitchFamily="18" charset="0"/>
                        </a:rPr>
                        <a:t>4</a:t>
                      </a:r>
                      <a:endParaRPr lang="en-US">
                        <a:effectLst/>
                      </a:endParaRPr>
                    </a:p>
                  </a:txBody>
                  <a:tcPr marL="95250" marR="95250" marT="95250" marB="952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ctr">
                        <a:spcBef>
                          <a:spcPts val="1900"/>
                        </a:spcBef>
                        <a:spcAft>
                          <a:spcPts val="1900"/>
                        </a:spcAft>
                      </a:pPr>
                      <a:r>
                        <a:rPr lang="en-US" sz="1200">
                          <a:effectLst/>
                          <a:latin typeface="Times New Roman" panose="02020603050405020304" pitchFamily="18" charset="0"/>
                        </a:rPr>
                        <a:t>1</a:t>
                      </a:r>
                      <a:endParaRPr lang="en-US">
                        <a:effectLst/>
                      </a:endParaRPr>
                    </a:p>
                  </a:txBody>
                  <a:tcPr marL="95250" marR="95250" marT="95250" marB="952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ctr">
                        <a:spcBef>
                          <a:spcPts val="1900"/>
                        </a:spcBef>
                        <a:spcAft>
                          <a:spcPts val="1900"/>
                        </a:spcAft>
                      </a:pPr>
                      <a:r>
                        <a:rPr lang="en-US" sz="1200">
                          <a:effectLst/>
                          <a:latin typeface="Times New Roman" panose="02020603050405020304" pitchFamily="18" charset="0"/>
                        </a:rPr>
                        <a:t>0</a:t>
                      </a:r>
                      <a:endParaRPr lang="en-US">
                        <a:effectLst/>
                      </a:endParaRPr>
                    </a:p>
                  </a:txBody>
                  <a:tcPr marL="95250" marR="95250" marT="95250" marB="952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ctr">
                        <a:spcBef>
                          <a:spcPts val="1900"/>
                        </a:spcBef>
                        <a:spcAft>
                          <a:spcPts val="1900"/>
                        </a:spcAft>
                      </a:pPr>
                      <a:r>
                        <a:rPr lang="en-US" sz="1200">
                          <a:effectLst/>
                          <a:latin typeface="Times New Roman" panose="02020603050405020304" pitchFamily="18" charset="0"/>
                        </a:rPr>
                        <a:t>1</a:t>
                      </a:r>
                      <a:endParaRPr lang="en-US">
                        <a:effectLst/>
                      </a:endParaRPr>
                    </a:p>
                  </a:txBody>
                  <a:tcPr marL="95250" marR="95250" marT="95250" marB="952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ctr">
                        <a:spcBef>
                          <a:spcPts val="1900"/>
                        </a:spcBef>
                        <a:spcAft>
                          <a:spcPts val="1900"/>
                        </a:spcAft>
                      </a:pPr>
                      <a:r>
                        <a:rPr lang="en-US" sz="1200">
                          <a:effectLst/>
                          <a:latin typeface="Times New Roman" panose="02020603050405020304" pitchFamily="18" charset="0"/>
                        </a:rPr>
                        <a:t>1</a:t>
                      </a:r>
                      <a:endParaRPr lang="en-US">
                        <a:effectLst/>
                      </a:endParaRPr>
                    </a:p>
                  </a:txBody>
                  <a:tcPr marL="95250" marR="95250" marT="95250" marB="952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ctr">
                        <a:spcBef>
                          <a:spcPts val="1900"/>
                        </a:spcBef>
                        <a:spcAft>
                          <a:spcPts val="1900"/>
                        </a:spcAft>
                      </a:pPr>
                      <a:r>
                        <a:rPr lang="en-US" sz="1200">
                          <a:effectLst/>
                          <a:latin typeface="Times New Roman" panose="02020603050405020304" pitchFamily="18" charset="0"/>
                        </a:rPr>
                        <a:t>1</a:t>
                      </a:r>
                      <a:endParaRPr lang="en-US">
                        <a:effectLst/>
                      </a:endParaRPr>
                    </a:p>
                  </a:txBody>
                  <a:tcPr marL="95250" marR="95250" marT="95250" marB="952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ctr">
                        <a:spcBef>
                          <a:spcPts val="1900"/>
                        </a:spcBef>
                        <a:spcAft>
                          <a:spcPts val="1900"/>
                        </a:spcAft>
                      </a:pPr>
                      <a:r>
                        <a:rPr lang="en-US" sz="1200">
                          <a:effectLst/>
                          <a:latin typeface="Times New Roman" panose="02020603050405020304" pitchFamily="18" charset="0"/>
                        </a:rPr>
                        <a:t>0</a:t>
                      </a:r>
                      <a:endParaRPr lang="en-US">
                        <a:effectLst/>
                      </a:endParaRPr>
                    </a:p>
                  </a:txBody>
                  <a:tcPr marL="95250" marR="95250" marT="95250" marB="952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ctr">
                        <a:spcBef>
                          <a:spcPts val="1900"/>
                        </a:spcBef>
                        <a:spcAft>
                          <a:spcPts val="1900"/>
                        </a:spcAft>
                      </a:pPr>
                      <a:r>
                        <a:rPr lang="en-US" sz="1200">
                          <a:effectLst/>
                          <a:latin typeface="Times New Roman" panose="02020603050405020304" pitchFamily="18" charset="0"/>
                        </a:rPr>
                        <a:t>0</a:t>
                      </a:r>
                      <a:endParaRPr lang="en-US">
                        <a:effectLst/>
                      </a:endParaRPr>
                    </a:p>
                  </a:txBody>
                  <a:tcPr marL="95250" marR="95250" marT="95250" marB="952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24840965"/>
                  </a:ext>
                </a:extLst>
              </a:tr>
              <a:tr h="417390">
                <a:tc>
                  <a:txBody>
                    <a:bodyPr/>
                    <a:lstStyle/>
                    <a:p>
                      <a:pPr rtl="0" fontAlgn="ctr">
                        <a:spcBef>
                          <a:spcPts val="1900"/>
                        </a:spcBef>
                        <a:spcAft>
                          <a:spcPts val="1900"/>
                        </a:spcAft>
                      </a:pPr>
                      <a:r>
                        <a:rPr lang="en-US" sz="1200">
                          <a:effectLst/>
                          <a:latin typeface="Times New Roman" panose="02020603050405020304" pitchFamily="18" charset="0"/>
                        </a:rPr>
                        <a:t>10 am</a:t>
                      </a:r>
                      <a:endParaRPr lang="en-US">
                        <a:effectLst/>
                      </a:endParaRPr>
                    </a:p>
                  </a:txBody>
                  <a:tcPr marL="95250" marR="95250" marT="95250" marB="952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ctr">
                        <a:spcBef>
                          <a:spcPts val="1900"/>
                        </a:spcBef>
                        <a:spcAft>
                          <a:spcPts val="1900"/>
                        </a:spcAft>
                      </a:pPr>
                      <a:r>
                        <a:rPr lang="en-US" sz="1200">
                          <a:effectLst/>
                          <a:latin typeface="Times New Roman" panose="02020603050405020304" pitchFamily="18" charset="0"/>
                        </a:rPr>
                        <a:t>5</a:t>
                      </a:r>
                      <a:endParaRPr lang="en-US">
                        <a:effectLst/>
                      </a:endParaRPr>
                    </a:p>
                  </a:txBody>
                  <a:tcPr marL="95250" marR="95250" marT="95250" marB="952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ctr">
                        <a:spcBef>
                          <a:spcPts val="1900"/>
                        </a:spcBef>
                        <a:spcAft>
                          <a:spcPts val="1900"/>
                        </a:spcAft>
                      </a:pPr>
                      <a:r>
                        <a:rPr lang="en-US" sz="1200">
                          <a:effectLst/>
                          <a:latin typeface="Times New Roman" panose="02020603050405020304" pitchFamily="18" charset="0"/>
                        </a:rPr>
                        <a:t>0</a:t>
                      </a:r>
                      <a:endParaRPr lang="en-US">
                        <a:effectLst/>
                      </a:endParaRPr>
                    </a:p>
                  </a:txBody>
                  <a:tcPr marL="95250" marR="95250" marT="95250" marB="952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ctr">
                        <a:spcBef>
                          <a:spcPts val="1900"/>
                        </a:spcBef>
                        <a:spcAft>
                          <a:spcPts val="1900"/>
                        </a:spcAft>
                      </a:pPr>
                      <a:r>
                        <a:rPr lang="en-US" sz="1200">
                          <a:effectLst/>
                          <a:latin typeface="Times New Roman" panose="02020603050405020304" pitchFamily="18" charset="0"/>
                        </a:rPr>
                        <a:t>2</a:t>
                      </a:r>
                      <a:endParaRPr lang="en-US">
                        <a:effectLst/>
                      </a:endParaRPr>
                    </a:p>
                  </a:txBody>
                  <a:tcPr marL="95250" marR="95250" marT="95250" marB="952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ctr">
                        <a:spcBef>
                          <a:spcPts val="1900"/>
                        </a:spcBef>
                        <a:spcAft>
                          <a:spcPts val="1900"/>
                        </a:spcAft>
                      </a:pPr>
                      <a:r>
                        <a:rPr lang="en-US" sz="1200">
                          <a:effectLst/>
                          <a:latin typeface="Times New Roman" panose="02020603050405020304" pitchFamily="18" charset="0"/>
                        </a:rPr>
                        <a:t>2</a:t>
                      </a:r>
                      <a:endParaRPr lang="en-US">
                        <a:effectLst/>
                      </a:endParaRPr>
                    </a:p>
                  </a:txBody>
                  <a:tcPr marL="95250" marR="95250" marT="95250" marB="952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ctr">
                        <a:spcBef>
                          <a:spcPts val="1900"/>
                        </a:spcBef>
                        <a:spcAft>
                          <a:spcPts val="1900"/>
                        </a:spcAft>
                      </a:pPr>
                      <a:r>
                        <a:rPr lang="en-US" sz="1200">
                          <a:effectLst/>
                          <a:latin typeface="Times New Roman" panose="02020603050405020304" pitchFamily="18" charset="0"/>
                        </a:rPr>
                        <a:t>4</a:t>
                      </a:r>
                      <a:endParaRPr lang="en-US">
                        <a:effectLst/>
                      </a:endParaRPr>
                    </a:p>
                  </a:txBody>
                  <a:tcPr marL="95250" marR="95250" marT="95250" marB="952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ctr">
                        <a:spcBef>
                          <a:spcPts val="1900"/>
                        </a:spcBef>
                        <a:spcAft>
                          <a:spcPts val="1900"/>
                        </a:spcAft>
                      </a:pPr>
                      <a:r>
                        <a:rPr lang="en-US" sz="1200">
                          <a:effectLst/>
                          <a:latin typeface="Times New Roman" panose="02020603050405020304" pitchFamily="18" charset="0"/>
                        </a:rPr>
                        <a:t>0</a:t>
                      </a:r>
                      <a:endParaRPr lang="en-US">
                        <a:effectLst/>
                      </a:endParaRPr>
                    </a:p>
                  </a:txBody>
                  <a:tcPr marL="95250" marR="95250" marT="95250" marB="952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ctr">
                        <a:spcBef>
                          <a:spcPts val="1900"/>
                        </a:spcBef>
                        <a:spcAft>
                          <a:spcPts val="1900"/>
                        </a:spcAft>
                      </a:pPr>
                      <a:r>
                        <a:rPr lang="en-US" sz="1200">
                          <a:effectLst/>
                          <a:latin typeface="Times New Roman" panose="02020603050405020304" pitchFamily="18" charset="0"/>
                        </a:rPr>
                        <a:t>0</a:t>
                      </a:r>
                      <a:endParaRPr lang="en-US">
                        <a:effectLst/>
                      </a:endParaRPr>
                    </a:p>
                  </a:txBody>
                  <a:tcPr marL="95250" marR="95250" marT="95250" marB="952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ctr">
                        <a:spcBef>
                          <a:spcPts val="1900"/>
                        </a:spcBef>
                        <a:spcAft>
                          <a:spcPts val="1900"/>
                        </a:spcAft>
                      </a:pPr>
                      <a:r>
                        <a:rPr lang="en-US" sz="1200">
                          <a:effectLst/>
                          <a:latin typeface="Times New Roman" panose="02020603050405020304" pitchFamily="18" charset="0"/>
                        </a:rPr>
                        <a:t>1</a:t>
                      </a:r>
                      <a:endParaRPr lang="en-US">
                        <a:effectLst/>
                      </a:endParaRPr>
                    </a:p>
                  </a:txBody>
                  <a:tcPr marL="95250" marR="95250" marT="95250" marB="952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ctr">
                        <a:spcBef>
                          <a:spcPts val="1900"/>
                        </a:spcBef>
                        <a:spcAft>
                          <a:spcPts val="1900"/>
                        </a:spcAft>
                      </a:pPr>
                      <a:r>
                        <a:rPr lang="en-US" sz="1200">
                          <a:effectLst/>
                          <a:latin typeface="Times New Roman" panose="02020603050405020304" pitchFamily="18" charset="0"/>
                        </a:rPr>
                        <a:t>0</a:t>
                      </a:r>
                      <a:endParaRPr lang="en-US">
                        <a:effectLst/>
                      </a:endParaRPr>
                    </a:p>
                  </a:txBody>
                  <a:tcPr marL="95250" marR="95250" marT="95250" marB="952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69526221"/>
                  </a:ext>
                </a:extLst>
              </a:tr>
              <a:tr h="417390">
                <a:tc>
                  <a:txBody>
                    <a:bodyPr/>
                    <a:lstStyle/>
                    <a:p>
                      <a:pPr rtl="0" fontAlgn="ctr">
                        <a:spcBef>
                          <a:spcPts val="1900"/>
                        </a:spcBef>
                        <a:spcAft>
                          <a:spcPts val="1900"/>
                        </a:spcAft>
                      </a:pPr>
                      <a:r>
                        <a:rPr lang="en-US" sz="1200">
                          <a:effectLst/>
                          <a:latin typeface="Times New Roman" panose="02020603050405020304" pitchFamily="18" charset="0"/>
                        </a:rPr>
                        <a:t>11 am</a:t>
                      </a:r>
                      <a:endParaRPr lang="en-US">
                        <a:effectLst/>
                      </a:endParaRPr>
                    </a:p>
                  </a:txBody>
                  <a:tcPr marL="95250" marR="95250" marT="95250" marB="952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ctr">
                        <a:spcBef>
                          <a:spcPts val="1900"/>
                        </a:spcBef>
                        <a:spcAft>
                          <a:spcPts val="1900"/>
                        </a:spcAft>
                      </a:pPr>
                      <a:r>
                        <a:rPr lang="en-US" sz="1200">
                          <a:effectLst/>
                          <a:latin typeface="Times New Roman" panose="02020603050405020304" pitchFamily="18" charset="0"/>
                        </a:rPr>
                        <a:t>5</a:t>
                      </a:r>
                      <a:endParaRPr lang="en-US">
                        <a:effectLst/>
                      </a:endParaRPr>
                    </a:p>
                  </a:txBody>
                  <a:tcPr marL="95250" marR="95250" marT="95250" marB="952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ctr">
                        <a:spcBef>
                          <a:spcPts val="1900"/>
                        </a:spcBef>
                        <a:spcAft>
                          <a:spcPts val="1900"/>
                        </a:spcAft>
                      </a:pPr>
                      <a:r>
                        <a:rPr lang="en-US" sz="1200">
                          <a:effectLst/>
                          <a:latin typeface="Times New Roman" panose="02020603050405020304" pitchFamily="18" charset="0"/>
                        </a:rPr>
                        <a:t>2</a:t>
                      </a:r>
                      <a:endParaRPr lang="en-US">
                        <a:effectLst/>
                      </a:endParaRPr>
                    </a:p>
                  </a:txBody>
                  <a:tcPr marL="95250" marR="95250" marT="95250" marB="952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ctr">
                        <a:spcBef>
                          <a:spcPts val="1900"/>
                        </a:spcBef>
                        <a:spcAft>
                          <a:spcPts val="1900"/>
                        </a:spcAft>
                      </a:pPr>
                      <a:r>
                        <a:rPr lang="en-US" sz="1200">
                          <a:effectLst/>
                          <a:latin typeface="Times New Roman" panose="02020603050405020304" pitchFamily="18" charset="0"/>
                        </a:rPr>
                        <a:t>0</a:t>
                      </a:r>
                      <a:endParaRPr lang="en-US">
                        <a:effectLst/>
                      </a:endParaRPr>
                    </a:p>
                  </a:txBody>
                  <a:tcPr marL="95250" marR="95250" marT="95250" marB="952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ctr">
                        <a:spcBef>
                          <a:spcPts val="1900"/>
                        </a:spcBef>
                        <a:spcAft>
                          <a:spcPts val="1900"/>
                        </a:spcAft>
                      </a:pPr>
                      <a:r>
                        <a:rPr lang="en-US" sz="1200">
                          <a:effectLst/>
                          <a:latin typeface="Times New Roman" panose="02020603050405020304" pitchFamily="18" charset="0"/>
                        </a:rPr>
                        <a:t>2</a:t>
                      </a:r>
                      <a:endParaRPr lang="en-US">
                        <a:effectLst/>
                      </a:endParaRPr>
                    </a:p>
                  </a:txBody>
                  <a:tcPr marL="95250" marR="95250" marT="95250" marB="952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ctr">
                        <a:spcBef>
                          <a:spcPts val="1900"/>
                        </a:spcBef>
                        <a:spcAft>
                          <a:spcPts val="1900"/>
                        </a:spcAft>
                      </a:pPr>
                      <a:r>
                        <a:rPr lang="en-US" sz="1200">
                          <a:effectLst/>
                          <a:latin typeface="Times New Roman" panose="02020603050405020304" pitchFamily="18" charset="0"/>
                        </a:rPr>
                        <a:t>1</a:t>
                      </a:r>
                      <a:endParaRPr lang="en-US">
                        <a:effectLst/>
                      </a:endParaRPr>
                    </a:p>
                  </a:txBody>
                  <a:tcPr marL="95250" marR="95250" marT="95250" marB="952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ctr">
                        <a:spcBef>
                          <a:spcPts val="1900"/>
                        </a:spcBef>
                        <a:spcAft>
                          <a:spcPts val="1900"/>
                        </a:spcAft>
                      </a:pPr>
                      <a:r>
                        <a:rPr lang="en-US" sz="1200">
                          <a:effectLst/>
                          <a:latin typeface="Times New Roman" panose="02020603050405020304" pitchFamily="18" charset="0"/>
                        </a:rPr>
                        <a:t>1</a:t>
                      </a:r>
                      <a:endParaRPr lang="en-US">
                        <a:effectLst/>
                      </a:endParaRPr>
                    </a:p>
                  </a:txBody>
                  <a:tcPr marL="95250" marR="95250" marT="95250" marB="952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ctr">
                        <a:spcBef>
                          <a:spcPts val="1900"/>
                        </a:spcBef>
                        <a:spcAft>
                          <a:spcPts val="1900"/>
                        </a:spcAft>
                      </a:pPr>
                      <a:r>
                        <a:rPr lang="en-US" sz="1200">
                          <a:effectLst/>
                          <a:latin typeface="Times New Roman" panose="02020603050405020304" pitchFamily="18" charset="0"/>
                        </a:rPr>
                        <a:t>0</a:t>
                      </a:r>
                      <a:endParaRPr lang="en-US">
                        <a:effectLst/>
                      </a:endParaRPr>
                    </a:p>
                  </a:txBody>
                  <a:tcPr marL="95250" marR="95250" marT="95250" marB="952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ctr">
                        <a:spcBef>
                          <a:spcPts val="1900"/>
                        </a:spcBef>
                        <a:spcAft>
                          <a:spcPts val="1900"/>
                        </a:spcAft>
                      </a:pPr>
                      <a:r>
                        <a:rPr lang="en-US" sz="1200">
                          <a:effectLst/>
                          <a:latin typeface="Times New Roman" panose="02020603050405020304" pitchFamily="18" charset="0"/>
                        </a:rPr>
                        <a:t>0</a:t>
                      </a:r>
                      <a:endParaRPr lang="en-US">
                        <a:effectLst/>
                      </a:endParaRPr>
                    </a:p>
                  </a:txBody>
                  <a:tcPr marL="95250" marR="95250" marT="95250" marB="952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ctr">
                        <a:spcBef>
                          <a:spcPts val="1900"/>
                        </a:spcBef>
                        <a:spcAft>
                          <a:spcPts val="1900"/>
                        </a:spcAft>
                      </a:pPr>
                      <a:r>
                        <a:rPr lang="en-US" sz="1200">
                          <a:effectLst/>
                          <a:latin typeface="Times New Roman" panose="02020603050405020304" pitchFamily="18" charset="0"/>
                        </a:rPr>
                        <a:t>1</a:t>
                      </a:r>
                      <a:endParaRPr lang="en-US">
                        <a:effectLst/>
                      </a:endParaRPr>
                    </a:p>
                  </a:txBody>
                  <a:tcPr marL="95250" marR="95250" marT="95250" marB="952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78873510"/>
                  </a:ext>
                </a:extLst>
              </a:tr>
              <a:tr h="417390">
                <a:tc>
                  <a:txBody>
                    <a:bodyPr/>
                    <a:lstStyle/>
                    <a:p>
                      <a:pPr rtl="0" fontAlgn="ctr">
                        <a:spcBef>
                          <a:spcPts val="1900"/>
                        </a:spcBef>
                        <a:spcAft>
                          <a:spcPts val="1900"/>
                        </a:spcAft>
                      </a:pPr>
                      <a:r>
                        <a:rPr lang="en-US" sz="1200">
                          <a:effectLst/>
                          <a:latin typeface="Times New Roman" panose="02020603050405020304" pitchFamily="18" charset="0"/>
                        </a:rPr>
                        <a:t>12 pm</a:t>
                      </a:r>
                      <a:endParaRPr lang="en-US">
                        <a:effectLst/>
                      </a:endParaRPr>
                    </a:p>
                  </a:txBody>
                  <a:tcPr marL="95250" marR="95250" marT="95250" marB="952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ctr">
                        <a:spcBef>
                          <a:spcPts val="1900"/>
                        </a:spcBef>
                        <a:spcAft>
                          <a:spcPts val="1900"/>
                        </a:spcAft>
                      </a:pPr>
                      <a:r>
                        <a:rPr lang="en-US" sz="1200">
                          <a:effectLst/>
                          <a:latin typeface="Times New Roman" panose="02020603050405020304" pitchFamily="18" charset="0"/>
                        </a:rPr>
                        <a:t>5</a:t>
                      </a:r>
                      <a:endParaRPr lang="en-US">
                        <a:effectLst/>
                      </a:endParaRPr>
                    </a:p>
                  </a:txBody>
                  <a:tcPr marL="95250" marR="95250" marT="95250" marB="952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ctr">
                        <a:spcBef>
                          <a:spcPts val="1900"/>
                        </a:spcBef>
                        <a:spcAft>
                          <a:spcPts val="1900"/>
                        </a:spcAft>
                      </a:pPr>
                      <a:r>
                        <a:rPr lang="en-US" sz="1200">
                          <a:effectLst/>
                          <a:latin typeface="Times New Roman" panose="02020603050405020304" pitchFamily="18" charset="0"/>
                        </a:rPr>
                        <a:t>0</a:t>
                      </a:r>
                      <a:endParaRPr lang="en-US">
                        <a:effectLst/>
                      </a:endParaRPr>
                    </a:p>
                  </a:txBody>
                  <a:tcPr marL="95250" marR="95250" marT="95250" marB="952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ctr">
                        <a:spcBef>
                          <a:spcPts val="1900"/>
                        </a:spcBef>
                        <a:spcAft>
                          <a:spcPts val="1900"/>
                        </a:spcAft>
                      </a:pPr>
                      <a:r>
                        <a:rPr lang="en-US" sz="1200">
                          <a:effectLst/>
                          <a:latin typeface="Times New Roman" panose="02020603050405020304" pitchFamily="18" charset="0"/>
                        </a:rPr>
                        <a:t>1</a:t>
                      </a:r>
                      <a:endParaRPr lang="en-US">
                        <a:effectLst/>
                      </a:endParaRPr>
                    </a:p>
                  </a:txBody>
                  <a:tcPr marL="95250" marR="95250" marT="95250" marB="952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ctr">
                        <a:spcBef>
                          <a:spcPts val="1900"/>
                        </a:spcBef>
                        <a:spcAft>
                          <a:spcPts val="1900"/>
                        </a:spcAft>
                      </a:pPr>
                      <a:r>
                        <a:rPr lang="en-US" sz="1200">
                          <a:effectLst/>
                          <a:latin typeface="Times New Roman" panose="02020603050405020304" pitchFamily="18" charset="0"/>
                        </a:rPr>
                        <a:t>0</a:t>
                      </a:r>
                      <a:endParaRPr lang="en-US">
                        <a:effectLst/>
                      </a:endParaRPr>
                    </a:p>
                  </a:txBody>
                  <a:tcPr marL="95250" marR="95250" marT="95250" marB="952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ctr">
                        <a:spcBef>
                          <a:spcPts val="1900"/>
                        </a:spcBef>
                        <a:spcAft>
                          <a:spcPts val="1900"/>
                        </a:spcAft>
                      </a:pPr>
                      <a:r>
                        <a:rPr lang="en-US" sz="1200">
                          <a:effectLst/>
                          <a:latin typeface="Times New Roman" panose="02020603050405020304" pitchFamily="18" charset="0"/>
                        </a:rPr>
                        <a:t>0</a:t>
                      </a:r>
                      <a:endParaRPr lang="en-US">
                        <a:effectLst/>
                      </a:endParaRPr>
                    </a:p>
                  </a:txBody>
                  <a:tcPr marL="95250" marR="95250" marT="95250" marB="952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ctr">
                        <a:spcBef>
                          <a:spcPts val="1900"/>
                        </a:spcBef>
                        <a:spcAft>
                          <a:spcPts val="1900"/>
                        </a:spcAft>
                      </a:pPr>
                      <a:r>
                        <a:rPr lang="en-US" sz="1200">
                          <a:effectLst/>
                          <a:latin typeface="Times New Roman" panose="02020603050405020304" pitchFamily="18" charset="0"/>
                        </a:rPr>
                        <a:t>0</a:t>
                      </a:r>
                      <a:endParaRPr lang="en-US">
                        <a:effectLst/>
                      </a:endParaRPr>
                    </a:p>
                  </a:txBody>
                  <a:tcPr marL="95250" marR="95250" marT="95250" marB="952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ctr">
                        <a:spcBef>
                          <a:spcPts val="1900"/>
                        </a:spcBef>
                        <a:spcAft>
                          <a:spcPts val="1900"/>
                        </a:spcAft>
                      </a:pPr>
                      <a:r>
                        <a:rPr lang="en-US" sz="1200">
                          <a:effectLst/>
                          <a:latin typeface="Times New Roman" panose="02020603050405020304" pitchFamily="18" charset="0"/>
                        </a:rPr>
                        <a:t>1</a:t>
                      </a:r>
                      <a:endParaRPr lang="en-US">
                        <a:effectLst/>
                      </a:endParaRPr>
                    </a:p>
                  </a:txBody>
                  <a:tcPr marL="95250" marR="95250" marT="95250" marB="952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ctr">
                        <a:spcBef>
                          <a:spcPts val="1900"/>
                        </a:spcBef>
                        <a:spcAft>
                          <a:spcPts val="1900"/>
                        </a:spcAft>
                      </a:pPr>
                      <a:r>
                        <a:rPr lang="en-US" sz="1200">
                          <a:effectLst/>
                          <a:latin typeface="Times New Roman" panose="02020603050405020304" pitchFamily="18" charset="0"/>
                        </a:rPr>
                        <a:t>0</a:t>
                      </a:r>
                      <a:endParaRPr lang="en-US">
                        <a:effectLst/>
                      </a:endParaRPr>
                    </a:p>
                  </a:txBody>
                  <a:tcPr marL="95250" marR="95250" marT="95250" marB="952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ctr">
                        <a:spcBef>
                          <a:spcPts val="1900"/>
                        </a:spcBef>
                        <a:spcAft>
                          <a:spcPts val="1900"/>
                        </a:spcAft>
                      </a:pPr>
                      <a:r>
                        <a:rPr lang="en-US" sz="1200">
                          <a:effectLst/>
                          <a:latin typeface="Times New Roman" panose="02020603050405020304" pitchFamily="18" charset="0"/>
                        </a:rPr>
                        <a:t>1</a:t>
                      </a:r>
                      <a:endParaRPr lang="en-US">
                        <a:effectLst/>
                      </a:endParaRPr>
                    </a:p>
                  </a:txBody>
                  <a:tcPr marL="95250" marR="95250" marT="95250" marB="952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77350217"/>
                  </a:ext>
                </a:extLst>
              </a:tr>
              <a:tr h="417390">
                <a:tc>
                  <a:txBody>
                    <a:bodyPr/>
                    <a:lstStyle/>
                    <a:p>
                      <a:pPr rtl="0" fontAlgn="ctr">
                        <a:spcBef>
                          <a:spcPts val="1900"/>
                        </a:spcBef>
                        <a:spcAft>
                          <a:spcPts val="1900"/>
                        </a:spcAft>
                      </a:pPr>
                      <a:r>
                        <a:rPr lang="en-US" sz="1200">
                          <a:effectLst/>
                          <a:latin typeface="Times New Roman" panose="02020603050405020304" pitchFamily="18" charset="0"/>
                        </a:rPr>
                        <a:t>1 pm</a:t>
                      </a:r>
                      <a:endParaRPr lang="en-US">
                        <a:effectLst/>
                      </a:endParaRPr>
                    </a:p>
                  </a:txBody>
                  <a:tcPr marL="95250" marR="95250" marT="95250" marB="952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ctr">
                        <a:spcBef>
                          <a:spcPts val="1900"/>
                        </a:spcBef>
                        <a:spcAft>
                          <a:spcPts val="1900"/>
                        </a:spcAft>
                      </a:pPr>
                      <a:r>
                        <a:rPr lang="en-US" sz="1200">
                          <a:effectLst/>
                          <a:latin typeface="Times New Roman" panose="02020603050405020304" pitchFamily="18" charset="0"/>
                        </a:rPr>
                        <a:t>9</a:t>
                      </a:r>
                      <a:endParaRPr lang="en-US">
                        <a:effectLst/>
                      </a:endParaRPr>
                    </a:p>
                  </a:txBody>
                  <a:tcPr marL="95250" marR="95250" marT="95250" marB="952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ctr">
                        <a:spcBef>
                          <a:spcPts val="1900"/>
                        </a:spcBef>
                        <a:spcAft>
                          <a:spcPts val="1900"/>
                        </a:spcAft>
                      </a:pPr>
                      <a:r>
                        <a:rPr lang="en-US" sz="1200">
                          <a:effectLst/>
                          <a:latin typeface="Times New Roman" panose="02020603050405020304" pitchFamily="18" charset="0"/>
                        </a:rPr>
                        <a:t>0</a:t>
                      </a:r>
                      <a:endParaRPr lang="en-US">
                        <a:effectLst/>
                      </a:endParaRPr>
                    </a:p>
                  </a:txBody>
                  <a:tcPr marL="95250" marR="95250" marT="95250" marB="952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ctr">
                        <a:spcBef>
                          <a:spcPts val="1900"/>
                        </a:spcBef>
                        <a:spcAft>
                          <a:spcPts val="1900"/>
                        </a:spcAft>
                      </a:pPr>
                      <a:r>
                        <a:rPr lang="en-US" sz="1200">
                          <a:effectLst/>
                          <a:latin typeface="Times New Roman" panose="02020603050405020304" pitchFamily="18" charset="0"/>
                        </a:rPr>
                        <a:t>0</a:t>
                      </a:r>
                      <a:endParaRPr lang="en-US">
                        <a:effectLst/>
                      </a:endParaRPr>
                    </a:p>
                  </a:txBody>
                  <a:tcPr marL="95250" marR="95250" marT="95250" marB="952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ctr">
                        <a:spcBef>
                          <a:spcPts val="1900"/>
                        </a:spcBef>
                        <a:spcAft>
                          <a:spcPts val="1900"/>
                        </a:spcAft>
                      </a:pPr>
                      <a:r>
                        <a:rPr lang="en-US" sz="1200">
                          <a:effectLst/>
                          <a:latin typeface="Times New Roman" panose="02020603050405020304" pitchFamily="18" charset="0"/>
                        </a:rPr>
                        <a:t>4</a:t>
                      </a:r>
                      <a:endParaRPr lang="en-US">
                        <a:effectLst/>
                      </a:endParaRPr>
                    </a:p>
                  </a:txBody>
                  <a:tcPr marL="95250" marR="95250" marT="95250" marB="952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ctr">
                        <a:spcBef>
                          <a:spcPts val="1900"/>
                        </a:spcBef>
                        <a:spcAft>
                          <a:spcPts val="1900"/>
                        </a:spcAft>
                      </a:pPr>
                      <a:r>
                        <a:rPr lang="en-US" sz="1200">
                          <a:effectLst/>
                          <a:latin typeface="Times New Roman" panose="02020603050405020304" pitchFamily="18" charset="0"/>
                        </a:rPr>
                        <a:t>2</a:t>
                      </a:r>
                      <a:endParaRPr lang="en-US">
                        <a:effectLst/>
                      </a:endParaRPr>
                    </a:p>
                  </a:txBody>
                  <a:tcPr marL="95250" marR="95250" marT="95250" marB="952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ctr">
                        <a:spcBef>
                          <a:spcPts val="1900"/>
                        </a:spcBef>
                        <a:spcAft>
                          <a:spcPts val="1900"/>
                        </a:spcAft>
                      </a:pPr>
                      <a:r>
                        <a:rPr lang="en-US" sz="1200">
                          <a:effectLst/>
                          <a:latin typeface="Times New Roman" panose="02020603050405020304" pitchFamily="18" charset="0"/>
                        </a:rPr>
                        <a:t>1</a:t>
                      </a:r>
                      <a:endParaRPr lang="en-US">
                        <a:effectLst/>
                      </a:endParaRPr>
                    </a:p>
                  </a:txBody>
                  <a:tcPr marL="95250" marR="95250" marT="95250" marB="952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ctr">
                        <a:spcBef>
                          <a:spcPts val="1900"/>
                        </a:spcBef>
                        <a:spcAft>
                          <a:spcPts val="1900"/>
                        </a:spcAft>
                      </a:pPr>
                      <a:r>
                        <a:rPr lang="en-US" sz="1200">
                          <a:effectLst/>
                          <a:latin typeface="Times New Roman" panose="02020603050405020304" pitchFamily="18" charset="0"/>
                        </a:rPr>
                        <a:t>0</a:t>
                      </a:r>
                      <a:endParaRPr lang="en-US">
                        <a:effectLst/>
                      </a:endParaRPr>
                    </a:p>
                  </a:txBody>
                  <a:tcPr marL="95250" marR="95250" marT="95250" marB="952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ctr">
                        <a:spcBef>
                          <a:spcPts val="1900"/>
                        </a:spcBef>
                        <a:spcAft>
                          <a:spcPts val="1900"/>
                        </a:spcAft>
                      </a:pPr>
                      <a:r>
                        <a:rPr lang="en-US" sz="1200">
                          <a:effectLst/>
                          <a:latin typeface="Times New Roman" panose="02020603050405020304" pitchFamily="18" charset="0"/>
                        </a:rPr>
                        <a:t>1</a:t>
                      </a:r>
                      <a:endParaRPr lang="en-US">
                        <a:effectLst/>
                      </a:endParaRPr>
                    </a:p>
                  </a:txBody>
                  <a:tcPr marL="95250" marR="95250" marT="95250" marB="952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ctr">
                        <a:spcBef>
                          <a:spcPts val="1900"/>
                        </a:spcBef>
                        <a:spcAft>
                          <a:spcPts val="1900"/>
                        </a:spcAft>
                      </a:pPr>
                      <a:r>
                        <a:rPr lang="en-US" sz="1200">
                          <a:effectLst/>
                          <a:latin typeface="Times New Roman" panose="02020603050405020304" pitchFamily="18" charset="0"/>
                        </a:rPr>
                        <a:t>1</a:t>
                      </a:r>
                      <a:endParaRPr lang="en-US">
                        <a:effectLst/>
                      </a:endParaRPr>
                    </a:p>
                  </a:txBody>
                  <a:tcPr marL="95250" marR="95250" marT="95250" marB="952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54269620"/>
                  </a:ext>
                </a:extLst>
              </a:tr>
              <a:tr h="417390">
                <a:tc>
                  <a:txBody>
                    <a:bodyPr/>
                    <a:lstStyle/>
                    <a:p>
                      <a:pPr rtl="0" fontAlgn="ctr">
                        <a:spcBef>
                          <a:spcPts val="1900"/>
                        </a:spcBef>
                        <a:spcAft>
                          <a:spcPts val="1900"/>
                        </a:spcAft>
                      </a:pPr>
                      <a:r>
                        <a:rPr lang="en-US" sz="1200">
                          <a:effectLst/>
                          <a:latin typeface="Times New Roman" panose="02020603050405020304" pitchFamily="18" charset="0"/>
                        </a:rPr>
                        <a:t>2 pm</a:t>
                      </a:r>
                      <a:endParaRPr lang="en-US">
                        <a:effectLst/>
                      </a:endParaRPr>
                    </a:p>
                  </a:txBody>
                  <a:tcPr marL="95250" marR="95250" marT="95250" marB="952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ctr">
                        <a:spcBef>
                          <a:spcPts val="1900"/>
                        </a:spcBef>
                        <a:spcAft>
                          <a:spcPts val="1900"/>
                        </a:spcAft>
                      </a:pPr>
                      <a:r>
                        <a:rPr lang="en-US" sz="1200">
                          <a:effectLst/>
                          <a:latin typeface="Times New Roman" panose="02020603050405020304" pitchFamily="18" charset="0"/>
                        </a:rPr>
                        <a:t>7</a:t>
                      </a:r>
                      <a:endParaRPr lang="en-US">
                        <a:effectLst/>
                      </a:endParaRPr>
                    </a:p>
                  </a:txBody>
                  <a:tcPr marL="95250" marR="95250" marT="95250" marB="952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ctr">
                        <a:spcBef>
                          <a:spcPts val="1900"/>
                        </a:spcBef>
                        <a:spcAft>
                          <a:spcPts val="1900"/>
                        </a:spcAft>
                      </a:pPr>
                      <a:r>
                        <a:rPr lang="en-US" sz="1200">
                          <a:effectLst/>
                          <a:latin typeface="Times New Roman" panose="02020603050405020304" pitchFamily="18" charset="0"/>
                        </a:rPr>
                        <a:t>1</a:t>
                      </a:r>
                      <a:endParaRPr lang="en-US">
                        <a:effectLst/>
                      </a:endParaRPr>
                    </a:p>
                  </a:txBody>
                  <a:tcPr marL="95250" marR="95250" marT="95250" marB="952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ctr">
                        <a:spcBef>
                          <a:spcPts val="1900"/>
                        </a:spcBef>
                        <a:spcAft>
                          <a:spcPts val="1900"/>
                        </a:spcAft>
                      </a:pPr>
                      <a:r>
                        <a:rPr lang="en-US" sz="1200">
                          <a:effectLst/>
                          <a:latin typeface="Times New Roman" panose="02020603050405020304" pitchFamily="18" charset="0"/>
                        </a:rPr>
                        <a:t>2</a:t>
                      </a:r>
                      <a:endParaRPr lang="en-US">
                        <a:effectLst/>
                      </a:endParaRPr>
                    </a:p>
                  </a:txBody>
                  <a:tcPr marL="95250" marR="95250" marT="95250" marB="952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ctr">
                        <a:spcBef>
                          <a:spcPts val="1900"/>
                        </a:spcBef>
                        <a:spcAft>
                          <a:spcPts val="1900"/>
                        </a:spcAft>
                      </a:pPr>
                      <a:r>
                        <a:rPr lang="en-US" sz="1200">
                          <a:effectLst/>
                          <a:latin typeface="Times New Roman" panose="02020603050405020304" pitchFamily="18" charset="0"/>
                        </a:rPr>
                        <a:t>2</a:t>
                      </a:r>
                      <a:endParaRPr lang="en-US">
                        <a:effectLst/>
                      </a:endParaRPr>
                    </a:p>
                  </a:txBody>
                  <a:tcPr marL="95250" marR="95250" marT="95250" marB="952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ctr">
                        <a:spcBef>
                          <a:spcPts val="1900"/>
                        </a:spcBef>
                        <a:spcAft>
                          <a:spcPts val="1900"/>
                        </a:spcAft>
                      </a:pPr>
                      <a:r>
                        <a:rPr lang="en-US" sz="1200">
                          <a:effectLst/>
                          <a:latin typeface="Times New Roman" panose="02020603050405020304" pitchFamily="18" charset="0"/>
                        </a:rPr>
                        <a:t>2</a:t>
                      </a:r>
                      <a:endParaRPr lang="en-US">
                        <a:effectLst/>
                      </a:endParaRPr>
                    </a:p>
                  </a:txBody>
                  <a:tcPr marL="95250" marR="95250" marT="95250" marB="952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ctr">
                        <a:spcBef>
                          <a:spcPts val="1900"/>
                        </a:spcBef>
                        <a:spcAft>
                          <a:spcPts val="1900"/>
                        </a:spcAft>
                      </a:pPr>
                      <a:r>
                        <a:rPr lang="en-US" sz="1200">
                          <a:effectLst/>
                          <a:latin typeface="Times New Roman" panose="02020603050405020304" pitchFamily="18" charset="0"/>
                        </a:rPr>
                        <a:t>0</a:t>
                      </a:r>
                      <a:endParaRPr lang="en-US">
                        <a:effectLst/>
                      </a:endParaRPr>
                    </a:p>
                  </a:txBody>
                  <a:tcPr marL="95250" marR="95250" marT="95250" marB="952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ctr">
                        <a:spcBef>
                          <a:spcPts val="1900"/>
                        </a:spcBef>
                        <a:spcAft>
                          <a:spcPts val="1900"/>
                        </a:spcAft>
                      </a:pPr>
                      <a:r>
                        <a:rPr lang="en-US" sz="1200">
                          <a:effectLst/>
                          <a:latin typeface="Times New Roman" panose="02020603050405020304" pitchFamily="18" charset="0"/>
                        </a:rPr>
                        <a:t>2</a:t>
                      </a:r>
                      <a:endParaRPr lang="en-US">
                        <a:effectLst/>
                      </a:endParaRPr>
                    </a:p>
                  </a:txBody>
                  <a:tcPr marL="95250" marR="95250" marT="95250" marB="952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ctr">
                        <a:spcBef>
                          <a:spcPts val="1900"/>
                        </a:spcBef>
                        <a:spcAft>
                          <a:spcPts val="1900"/>
                        </a:spcAft>
                      </a:pPr>
                      <a:r>
                        <a:rPr lang="en-US" sz="1200">
                          <a:effectLst/>
                          <a:latin typeface="Times New Roman" panose="02020603050405020304" pitchFamily="18" charset="0"/>
                        </a:rPr>
                        <a:t>0</a:t>
                      </a:r>
                      <a:endParaRPr lang="en-US">
                        <a:effectLst/>
                      </a:endParaRPr>
                    </a:p>
                  </a:txBody>
                  <a:tcPr marL="95250" marR="95250" marT="95250" marB="952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ctr">
                        <a:spcBef>
                          <a:spcPts val="1900"/>
                        </a:spcBef>
                        <a:spcAft>
                          <a:spcPts val="1900"/>
                        </a:spcAft>
                      </a:pPr>
                      <a:r>
                        <a:rPr lang="en-US" sz="1200">
                          <a:effectLst/>
                          <a:latin typeface="Times New Roman" panose="02020603050405020304" pitchFamily="18" charset="0"/>
                        </a:rPr>
                        <a:t>1</a:t>
                      </a:r>
                      <a:endParaRPr lang="en-US">
                        <a:effectLst/>
                      </a:endParaRPr>
                    </a:p>
                  </a:txBody>
                  <a:tcPr marL="95250" marR="95250" marT="95250" marB="952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2242983"/>
                  </a:ext>
                </a:extLst>
              </a:tr>
              <a:tr h="417390">
                <a:tc>
                  <a:txBody>
                    <a:bodyPr/>
                    <a:lstStyle/>
                    <a:p>
                      <a:pPr rtl="0" fontAlgn="ctr">
                        <a:spcBef>
                          <a:spcPts val="1900"/>
                        </a:spcBef>
                        <a:spcAft>
                          <a:spcPts val="1900"/>
                        </a:spcAft>
                      </a:pPr>
                      <a:r>
                        <a:rPr lang="en-US" sz="1200">
                          <a:effectLst/>
                          <a:latin typeface="Times New Roman" panose="02020603050405020304" pitchFamily="18" charset="0"/>
                        </a:rPr>
                        <a:t>3 pm</a:t>
                      </a:r>
                      <a:endParaRPr lang="en-US">
                        <a:effectLst/>
                      </a:endParaRPr>
                    </a:p>
                  </a:txBody>
                  <a:tcPr marL="95250" marR="95250" marT="95250" marB="952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ctr">
                        <a:spcBef>
                          <a:spcPts val="1900"/>
                        </a:spcBef>
                        <a:spcAft>
                          <a:spcPts val="1900"/>
                        </a:spcAft>
                      </a:pPr>
                      <a:r>
                        <a:rPr lang="en-US" sz="1200">
                          <a:effectLst/>
                          <a:latin typeface="Times New Roman" panose="02020603050405020304" pitchFamily="18" charset="0"/>
                        </a:rPr>
                        <a:t>3</a:t>
                      </a:r>
                      <a:endParaRPr lang="en-US">
                        <a:effectLst/>
                      </a:endParaRPr>
                    </a:p>
                  </a:txBody>
                  <a:tcPr marL="95250" marR="95250" marT="95250" marB="952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ctr">
                        <a:spcBef>
                          <a:spcPts val="1900"/>
                        </a:spcBef>
                        <a:spcAft>
                          <a:spcPts val="1900"/>
                        </a:spcAft>
                      </a:pPr>
                      <a:r>
                        <a:rPr lang="en-US" sz="1200">
                          <a:effectLst/>
                          <a:latin typeface="Times New Roman" panose="02020603050405020304" pitchFamily="18" charset="0"/>
                        </a:rPr>
                        <a:t>0</a:t>
                      </a:r>
                      <a:endParaRPr lang="en-US">
                        <a:effectLst/>
                      </a:endParaRPr>
                    </a:p>
                  </a:txBody>
                  <a:tcPr marL="95250" marR="95250" marT="95250" marB="952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ctr">
                        <a:spcBef>
                          <a:spcPts val="1900"/>
                        </a:spcBef>
                        <a:spcAft>
                          <a:spcPts val="1900"/>
                        </a:spcAft>
                      </a:pPr>
                      <a:r>
                        <a:rPr lang="en-US" sz="1200">
                          <a:effectLst/>
                          <a:latin typeface="Times New Roman" panose="02020603050405020304" pitchFamily="18" charset="0"/>
                        </a:rPr>
                        <a:t>0</a:t>
                      </a:r>
                      <a:endParaRPr lang="en-US">
                        <a:effectLst/>
                      </a:endParaRPr>
                    </a:p>
                  </a:txBody>
                  <a:tcPr marL="95250" marR="95250" marT="95250" marB="952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ctr">
                        <a:spcBef>
                          <a:spcPts val="1900"/>
                        </a:spcBef>
                        <a:spcAft>
                          <a:spcPts val="1900"/>
                        </a:spcAft>
                      </a:pPr>
                      <a:r>
                        <a:rPr lang="en-US" sz="1200">
                          <a:effectLst/>
                          <a:latin typeface="Times New Roman" panose="02020603050405020304" pitchFamily="18" charset="0"/>
                        </a:rPr>
                        <a:t>3</a:t>
                      </a:r>
                      <a:endParaRPr lang="en-US">
                        <a:effectLst/>
                      </a:endParaRPr>
                    </a:p>
                  </a:txBody>
                  <a:tcPr marL="95250" marR="95250" marT="95250" marB="952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ctr">
                        <a:spcBef>
                          <a:spcPts val="1900"/>
                        </a:spcBef>
                        <a:spcAft>
                          <a:spcPts val="1900"/>
                        </a:spcAft>
                      </a:pPr>
                      <a:r>
                        <a:rPr lang="en-US" sz="1200">
                          <a:effectLst/>
                          <a:latin typeface="Times New Roman" panose="02020603050405020304" pitchFamily="18" charset="0"/>
                        </a:rPr>
                        <a:t>1</a:t>
                      </a:r>
                      <a:endParaRPr lang="en-US">
                        <a:effectLst/>
                      </a:endParaRPr>
                    </a:p>
                  </a:txBody>
                  <a:tcPr marL="95250" marR="95250" marT="95250" marB="952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ctr">
                        <a:spcBef>
                          <a:spcPts val="1900"/>
                        </a:spcBef>
                        <a:spcAft>
                          <a:spcPts val="1900"/>
                        </a:spcAft>
                      </a:pPr>
                      <a:r>
                        <a:rPr lang="en-US" sz="1200">
                          <a:effectLst/>
                          <a:latin typeface="Times New Roman" panose="02020603050405020304" pitchFamily="18" charset="0"/>
                        </a:rPr>
                        <a:t>3</a:t>
                      </a:r>
                      <a:endParaRPr lang="en-US">
                        <a:effectLst/>
                      </a:endParaRPr>
                    </a:p>
                  </a:txBody>
                  <a:tcPr marL="95250" marR="95250" marT="95250" marB="952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ctr">
                        <a:spcBef>
                          <a:spcPts val="1900"/>
                        </a:spcBef>
                        <a:spcAft>
                          <a:spcPts val="1900"/>
                        </a:spcAft>
                      </a:pPr>
                      <a:r>
                        <a:rPr lang="en-US" sz="1200">
                          <a:effectLst/>
                          <a:latin typeface="Times New Roman" panose="02020603050405020304" pitchFamily="18" charset="0"/>
                        </a:rPr>
                        <a:t>2</a:t>
                      </a:r>
                      <a:endParaRPr lang="en-US">
                        <a:effectLst/>
                      </a:endParaRPr>
                    </a:p>
                  </a:txBody>
                  <a:tcPr marL="95250" marR="95250" marT="95250" marB="952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ctr">
                        <a:spcBef>
                          <a:spcPts val="1900"/>
                        </a:spcBef>
                        <a:spcAft>
                          <a:spcPts val="1900"/>
                        </a:spcAft>
                      </a:pPr>
                      <a:r>
                        <a:rPr lang="en-US" sz="1200">
                          <a:effectLst/>
                          <a:latin typeface="Times New Roman" panose="02020603050405020304" pitchFamily="18" charset="0"/>
                        </a:rPr>
                        <a:t>0</a:t>
                      </a:r>
                      <a:endParaRPr lang="en-US">
                        <a:effectLst/>
                      </a:endParaRPr>
                    </a:p>
                  </a:txBody>
                  <a:tcPr marL="95250" marR="95250" marT="95250" marB="952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ctr">
                        <a:spcBef>
                          <a:spcPts val="1900"/>
                        </a:spcBef>
                        <a:spcAft>
                          <a:spcPts val="1900"/>
                        </a:spcAft>
                      </a:pPr>
                      <a:r>
                        <a:rPr lang="en-US" sz="1200">
                          <a:effectLst/>
                          <a:latin typeface="Times New Roman" panose="02020603050405020304" pitchFamily="18" charset="0"/>
                        </a:rPr>
                        <a:t>1</a:t>
                      </a:r>
                      <a:endParaRPr lang="en-US">
                        <a:effectLst/>
                      </a:endParaRPr>
                    </a:p>
                  </a:txBody>
                  <a:tcPr marL="95250" marR="95250" marT="95250" marB="952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94448276"/>
                  </a:ext>
                </a:extLst>
              </a:tr>
              <a:tr h="417390">
                <a:tc>
                  <a:txBody>
                    <a:bodyPr/>
                    <a:lstStyle/>
                    <a:p>
                      <a:pPr rtl="0" fontAlgn="ctr">
                        <a:spcBef>
                          <a:spcPts val="1900"/>
                        </a:spcBef>
                        <a:spcAft>
                          <a:spcPts val="1900"/>
                        </a:spcAft>
                      </a:pPr>
                      <a:r>
                        <a:rPr lang="en-US" sz="1200">
                          <a:effectLst/>
                          <a:latin typeface="Times New Roman" panose="02020603050405020304" pitchFamily="18" charset="0"/>
                        </a:rPr>
                        <a:t>4 pm</a:t>
                      </a:r>
                      <a:endParaRPr lang="en-US">
                        <a:effectLst/>
                      </a:endParaRPr>
                    </a:p>
                  </a:txBody>
                  <a:tcPr marL="95250" marR="95250" marT="95250" marB="952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ctr">
                        <a:spcBef>
                          <a:spcPts val="1900"/>
                        </a:spcBef>
                        <a:spcAft>
                          <a:spcPts val="1900"/>
                        </a:spcAft>
                      </a:pPr>
                      <a:r>
                        <a:rPr lang="en-US" sz="1200">
                          <a:effectLst/>
                          <a:latin typeface="Times New Roman" panose="02020603050405020304" pitchFamily="18" charset="0"/>
                        </a:rPr>
                        <a:t>5</a:t>
                      </a:r>
                      <a:endParaRPr lang="en-US">
                        <a:effectLst/>
                      </a:endParaRPr>
                    </a:p>
                  </a:txBody>
                  <a:tcPr marL="95250" marR="95250" marT="95250" marB="952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ctr">
                        <a:spcBef>
                          <a:spcPts val="1900"/>
                        </a:spcBef>
                        <a:spcAft>
                          <a:spcPts val="1900"/>
                        </a:spcAft>
                      </a:pPr>
                      <a:r>
                        <a:rPr lang="en-US" sz="1200">
                          <a:effectLst/>
                          <a:latin typeface="Times New Roman" panose="02020603050405020304" pitchFamily="18" charset="0"/>
                        </a:rPr>
                        <a:t>0</a:t>
                      </a:r>
                      <a:endParaRPr lang="en-US">
                        <a:effectLst/>
                      </a:endParaRPr>
                    </a:p>
                  </a:txBody>
                  <a:tcPr marL="95250" marR="95250" marT="95250" marB="952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ctr">
                        <a:spcBef>
                          <a:spcPts val="1900"/>
                        </a:spcBef>
                        <a:spcAft>
                          <a:spcPts val="1900"/>
                        </a:spcAft>
                      </a:pPr>
                      <a:r>
                        <a:rPr lang="en-US" sz="1200">
                          <a:effectLst/>
                          <a:latin typeface="Times New Roman" panose="02020603050405020304" pitchFamily="18" charset="0"/>
                        </a:rPr>
                        <a:t>1</a:t>
                      </a:r>
                      <a:endParaRPr lang="en-US">
                        <a:effectLst/>
                      </a:endParaRPr>
                    </a:p>
                  </a:txBody>
                  <a:tcPr marL="95250" marR="95250" marT="95250" marB="952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ctr">
                        <a:spcBef>
                          <a:spcPts val="1900"/>
                        </a:spcBef>
                        <a:spcAft>
                          <a:spcPts val="1900"/>
                        </a:spcAft>
                      </a:pPr>
                      <a:r>
                        <a:rPr lang="en-US" sz="1200">
                          <a:effectLst/>
                          <a:latin typeface="Times New Roman" panose="02020603050405020304" pitchFamily="18" charset="0"/>
                        </a:rPr>
                        <a:t>1</a:t>
                      </a:r>
                      <a:endParaRPr lang="en-US">
                        <a:effectLst/>
                      </a:endParaRPr>
                    </a:p>
                  </a:txBody>
                  <a:tcPr marL="95250" marR="95250" marT="95250" marB="952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ctr">
                        <a:spcBef>
                          <a:spcPts val="1900"/>
                        </a:spcBef>
                        <a:spcAft>
                          <a:spcPts val="1900"/>
                        </a:spcAft>
                      </a:pPr>
                      <a:r>
                        <a:rPr lang="en-US" sz="1200">
                          <a:effectLst/>
                          <a:latin typeface="Times New Roman" panose="02020603050405020304" pitchFamily="18" charset="0"/>
                        </a:rPr>
                        <a:t>2</a:t>
                      </a:r>
                      <a:endParaRPr lang="en-US">
                        <a:effectLst/>
                      </a:endParaRPr>
                    </a:p>
                  </a:txBody>
                  <a:tcPr marL="95250" marR="95250" marT="95250" marB="952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ctr">
                        <a:spcBef>
                          <a:spcPts val="1900"/>
                        </a:spcBef>
                        <a:spcAft>
                          <a:spcPts val="1900"/>
                        </a:spcAft>
                      </a:pPr>
                      <a:r>
                        <a:rPr lang="en-US" sz="1200">
                          <a:effectLst/>
                          <a:latin typeface="Times New Roman" panose="02020603050405020304" pitchFamily="18" charset="0"/>
                        </a:rPr>
                        <a:t>2</a:t>
                      </a:r>
                      <a:endParaRPr lang="en-US">
                        <a:effectLst/>
                      </a:endParaRPr>
                    </a:p>
                  </a:txBody>
                  <a:tcPr marL="95250" marR="95250" marT="95250" marB="952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ctr">
                        <a:spcBef>
                          <a:spcPts val="1900"/>
                        </a:spcBef>
                        <a:spcAft>
                          <a:spcPts val="1900"/>
                        </a:spcAft>
                      </a:pPr>
                      <a:r>
                        <a:rPr lang="en-US" sz="1200">
                          <a:effectLst/>
                          <a:latin typeface="Times New Roman" panose="02020603050405020304" pitchFamily="18" charset="0"/>
                        </a:rPr>
                        <a:t>1</a:t>
                      </a:r>
                      <a:endParaRPr lang="en-US">
                        <a:effectLst/>
                      </a:endParaRPr>
                    </a:p>
                  </a:txBody>
                  <a:tcPr marL="95250" marR="95250" marT="95250" marB="952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ctr">
                        <a:spcBef>
                          <a:spcPts val="1900"/>
                        </a:spcBef>
                        <a:spcAft>
                          <a:spcPts val="1900"/>
                        </a:spcAft>
                      </a:pPr>
                      <a:r>
                        <a:rPr lang="en-US" sz="1200">
                          <a:effectLst/>
                          <a:latin typeface="Times New Roman" panose="02020603050405020304" pitchFamily="18" charset="0"/>
                        </a:rPr>
                        <a:t>0</a:t>
                      </a:r>
                      <a:endParaRPr lang="en-US">
                        <a:effectLst/>
                      </a:endParaRPr>
                    </a:p>
                  </a:txBody>
                  <a:tcPr marL="95250" marR="95250" marT="95250" marB="952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ctr">
                        <a:spcBef>
                          <a:spcPts val="1900"/>
                        </a:spcBef>
                        <a:spcAft>
                          <a:spcPts val="1900"/>
                        </a:spcAft>
                      </a:pPr>
                      <a:r>
                        <a:rPr lang="en-US" sz="1200">
                          <a:effectLst/>
                          <a:latin typeface="Times New Roman" panose="02020603050405020304" pitchFamily="18" charset="0"/>
                        </a:rPr>
                        <a:t>0</a:t>
                      </a:r>
                      <a:endParaRPr lang="en-US">
                        <a:effectLst/>
                      </a:endParaRPr>
                    </a:p>
                  </a:txBody>
                  <a:tcPr marL="95250" marR="95250" marT="95250" marB="952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46376942"/>
                  </a:ext>
                </a:extLst>
              </a:tr>
              <a:tr h="417390">
                <a:tc>
                  <a:txBody>
                    <a:bodyPr/>
                    <a:lstStyle/>
                    <a:p>
                      <a:pPr rtl="0" fontAlgn="ctr">
                        <a:spcBef>
                          <a:spcPts val="1900"/>
                        </a:spcBef>
                        <a:spcAft>
                          <a:spcPts val="1900"/>
                        </a:spcAft>
                      </a:pPr>
                      <a:r>
                        <a:rPr lang="en-US" sz="1200">
                          <a:effectLst/>
                          <a:latin typeface="Times New Roman" panose="02020603050405020304" pitchFamily="18" charset="0"/>
                        </a:rPr>
                        <a:t>5 pm</a:t>
                      </a:r>
                      <a:endParaRPr lang="en-US">
                        <a:effectLst/>
                      </a:endParaRPr>
                    </a:p>
                  </a:txBody>
                  <a:tcPr marL="95250" marR="95250" marT="95250" marB="952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ctr">
                        <a:spcBef>
                          <a:spcPts val="1900"/>
                        </a:spcBef>
                        <a:spcAft>
                          <a:spcPts val="1900"/>
                        </a:spcAft>
                      </a:pPr>
                      <a:r>
                        <a:rPr lang="en-US" sz="1200">
                          <a:effectLst/>
                          <a:latin typeface="Times New Roman" panose="02020603050405020304" pitchFamily="18" charset="0"/>
                        </a:rPr>
                        <a:t>0</a:t>
                      </a:r>
                      <a:endParaRPr lang="en-US">
                        <a:effectLst/>
                      </a:endParaRPr>
                    </a:p>
                  </a:txBody>
                  <a:tcPr marL="95250" marR="95250" marT="95250" marB="952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ctr">
                        <a:spcBef>
                          <a:spcPts val="1900"/>
                        </a:spcBef>
                        <a:spcAft>
                          <a:spcPts val="1900"/>
                        </a:spcAft>
                      </a:pPr>
                      <a:r>
                        <a:rPr lang="en-US" sz="1200">
                          <a:effectLst/>
                          <a:latin typeface="Times New Roman" panose="02020603050405020304" pitchFamily="18" charset="0"/>
                        </a:rPr>
                        <a:t>1</a:t>
                      </a:r>
                      <a:endParaRPr lang="en-US">
                        <a:effectLst/>
                      </a:endParaRPr>
                    </a:p>
                  </a:txBody>
                  <a:tcPr marL="95250" marR="95250" marT="95250" marB="952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ctr">
                        <a:spcBef>
                          <a:spcPts val="1900"/>
                        </a:spcBef>
                        <a:spcAft>
                          <a:spcPts val="1900"/>
                        </a:spcAft>
                      </a:pPr>
                      <a:r>
                        <a:rPr lang="en-US" sz="1200">
                          <a:effectLst/>
                          <a:latin typeface="Times New Roman" panose="02020603050405020304" pitchFamily="18" charset="0"/>
                        </a:rPr>
                        <a:t>1</a:t>
                      </a:r>
                      <a:endParaRPr lang="en-US">
                        <a:effectLst/>
                      </a:endParaRPr>
                    </a:p>
                  </a:txBody>
                  <a:tcPr marL="95250" marR="95250" marT="95250" marB="952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ctr">
                        <a:spcBef>
                          <a:spcPts val="1900"/>
                        </a:spcBef>
                        <a:spcAft>
                          <a:spcPts val="1900"/>
                        </a:spcAft>
                      </a:pPr>
                      <a:r>
                        <a:rPr lang="en-US" sz="1200">
                          <a:effectLst/>
                          <a:latin typeface="Times New Roman" panose="02020603050405020304" pitchFamily="18" charset="0"/>
                        </a:rPr>
                        <a:t>0</a:t>
                      </a:r>
                      <a:endParaRPr lang="en-US">
                        <a:effectLst/>
                      </a:endParaRPr>
                    </a:p>
                  </a:txBody>
                  <a:tcPr marL="95250" marR="95250" marT="95250" marB="952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ctr">
                        <a:spcBef>
                          <a:spcPts val="1900"/>
                        </a:spcBef>
                        <a:spcAft>
                          <a:spcPts val="1900"/>
                        </a:spcAft>
                      </a:pPr>
                      <a:r>
                        <a:rPr lang="en-US" sz="1200">
                          <a:effectLst/>
                          <a:latin typeface="Times New Roman" panose="02020603050405020304" pitchFamily="18" charset="0"/>
                        </a:rPr>
                        <a:t>1</a:t>
                      </a:r>
                      <a:endParaRPr lang="en-US">
                        <a:effectLst/>
                      </a:endParaRPr>
                    </a:p>
                  </a:txBody>
                  <a:tcPr marL="95250" marR="95250" marT="95250" marB="952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ctr">
                        <a:spcBef>
                          <a:spcPts val="1900"/>
                        </a:spcBef>
                        <a:spcAft>
                          <a:spcPts val="1900"/>
                        </a:spcAft>
                      </a:pPr>
                      <a:r>
                        <a:rPr lang="en-US" sz="1200">
                          <a:effectLst/>
                          <a:latin typeface="Times New Roman" panose="02020603050405020304" pitchFamily="18" charset="0"/>
                        </a:rPr>
                        <a:t>0</a:t>
                      </a:r>
                      <a:endParaRPr lang="en-US">
                        <a:effectLst/>
                      </a:endParaRPr>
                    </a:p>
                  </a:txBody>
                  <a:tcPr marL="95250" marR="95250" marT="95250" marB="952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ctr">
                        <a:spcBef>
                          <a:spcPts val="1900"/>
                        </a:spcBef>
                        <a:spcAft>
                          <a:spcPts val="1900"/>
                        </a:spcAft>
                      </a:pPr>
                      <a:r>
                        <a:rPr lang="en-US" sz="1200">
                          <a:effectLst/>
                          <a:latin typeface="Times New Roman" panose="02020603050405020304" pitchFamily="18" charset="0"/>
                        </a:rPr>
                        <a:t>0</a:t>
                      </a:r>
                      <a:endParaRPr lang="en-US">
                        <a:effectLst/>
                      </a:endParaRPr>
                    </a:p>
                  </a:txBody>
                  <a:tcPr marL="95250" marR="95250" marT="95250" marB="952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ctr">
                        <a:spcBef>
                          <a:spcPts val="1900"/>
                        </a:spcBef>
                        <a:spcAft>
                          <a:spcPts val="1900"/>
                        </a:spcAft>
                      </a:pPr>
                      <a:r>
                        <a:rPr lang="en-US" sz="1200">
                          <a:effectLst/>
                          <a:latin typeface="Times New Roman" panose="02020603050405020304" pitchFamily="18" charset="0"/>
                        </a:rPr>
                        <a:t>0</a:t>
                      </a:r>
                      <a:endParaRPr lang="en-US">
                        <a:effectLst/>
                      </a:endParaRPr>
                    </a:p>
                  </a:txBody>
                  <a:tcPr marL="95250" marR="95250" marT="95250" marB="952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ctr">
                        <a:spcBef>
                          <a:spcPts val="1900"/>
                        </a:spcBef>
                        <a:spcAft>
                          <a:spcPts val="1900"/>
                        </a:spcAft>
                      </a:pPr>
                      <a:r>
                        <a:rPr lang="en-US" sz="1200">
                          <a:effectLst/>
                          <a:latin typeface="Times New Roman" panose="02020603050405020304" pitchFamily="18" charset="0"/>
                        </a:rPr>
                        <a:t>0</a:t>
                      </a:r>
                      <a:endParaRPr lang="en-US">
                        <a:effectLst/>
                      </a:endParaRPr>
                    </a:p>
                  </a:txBody>
                  <a:tcPr marL="95250" marR="95250" marT="95250" marB="952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44580873"/>
                  </a:ext>
                </a:extLst>
              </a:tr>
              <a:tr h="417390">
                <a:tc>
                  <a:txBody>
                    <a:bodyPr/>
                    <a:lstStyle/>
                    <a:p>
                      <a:pPr rtl="0" fontAlgn="ctr">
                        <a:spcBef>
                          <a:spcPts val="1900"/>
                        </a:spcBef>
                        <a:spcAft>
                          <a:spcPts val="1900"/>
                        </a:spcAft>
                      </a:pPr>
                      <a:r>
                        <a:rPr lang="en-US" sz="1200">
                          <a:effectLst/>
                          <a:latin typeface="Times New Roman" panose="02020603050405020304" pitchFamily="18" charset="0"/>
                        </a:rPr>
                        <a:t>6 pm</a:t>
                      </a:r>
                      <a:endParaRPr lang="en-US">
                        <a:effectLst/>
                      </a:endParaRPr>
                    </a:p>
                  </a:txBody>
                  <a:tcPr marL="95250" marR="95250" marT="95250" marB="952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ctr">
                        <a:spcBef>
                          <a:spcPts val="1900"/>
                        </a:spcBef>
                        <a:spcAft>
                          <a:spcPts val="1900"/>
                        </a:spcAft>
                      </a:pPr>
                      <a:r>
                        <a:rPr lang="en-US" sz="1200">
                          <a:effectLst/>
                          <a:latin typeface="Times New Roman" panose="02020603050405020304" pitchFamily="18" charset="0"/>
                        </a:rPr>
                        <a:t>0</a:t>
                      </a:r>
                      <a:endParaRPr lang="en-US">
                        <a:effectLst/>
                      </a:endParaRPr>
                    </a:p>
                  </a:txBody>
                  <a:tcPr marL="95250" marR="95250" marT="95250" marB="952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ctr">
                        <a:spcBef>
                          <a:spcPts val="1900"/>
                        </a:spcBef>
                        <a:spcAft>
                          <a:spcPts val="1900"/>
                        </a:spcAft>
                      </a:pPr>
                      <a:r>
                        <a:rPr lang="en-US" sz="1200">
                          <a:effectLst/>
                          <a:latin typeface="Times New Roman" panose="02020603050405020304" pitchFamily="18" charset="0"/>
                        </a:rPr>
                        <a:t>1</a:t>
                      </a:r>
                      <a:endParaRPr lang="en-US">
                        <a:effectLst/>
                      </a:endParaRPr>
                    </a:p>
                  </a:txBody>
                  <a:tcPr marL="95250" marR="95250" marT="95250" marB="952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ctr">
                        <a:spcBef>
                          <a:spcPts val="1900"/>
                        </a:spcBef>
                        <a:spcAft>
                          <a:spcPts val="1900"/>
                        </a:spcAft>
                      </a:pPr>
                      <a:r>
                        <a:rPr lang="en-US" sz="1200">
                          <a:effectLst/>
                          <a:latin typeface="Times New Roman" panose="02020603050405020304" pitchFamily="18" charset="0"/>
                        </a:rPr>
                        <a:t>0</a:t>
                      </a:r>
                      <a:endParaRPr lang="en-US">
                        <a:effectLst/>
                      </a:endParaRPr>
                    </a:p>
                  </a:txBody>
                  <a:tcPr marL="95250" marR="95250" marT="95250" marB="952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ctr">
                        <a:spcBef>
                          <a:spcPts val="1900"/>
                        </a:spcBef>
                        <a:spcAft>
                          <a:spcPts val="1900"/>
                        </a:spcAft>
                      </a:pPr>
                      <a:r>
                        <a:rPr lang="en-US" sz="1200">
                          <a:effectLst/>
                          <a:latin typeface="Times New Roman" panose="02020603050405020304" pitchFamily="18" charset="0"/>
                        </a:rPr>
                        <a:t>0</a:t>
                      </a:r>
                      <a:endParaRPr lang="en-US">
                        <a:effectLst/>
                      </a:endParaRPr>
                    </a:p>
                  </a:txBody>
                  <a:tcPr marL="95250" marR="95250" marT="95250" marB="952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ctr">
                        <a:spcBef>
                          <a:spcPts val="1900"/>
                        </a:spcBef>
                        <a:spcAft>
                          <a:spcPts val="1900"/>
                        </a:spcAft>
                      </a:pPr>
                      <a:r>
                        <a:rPr lang="en-US" sz="1200">
                          <a:effectLst/>
                          <a:latin typeface="Times New Roman" panose="02020603050405020304" pitchFamily="18" charset="0"/>
                        </a:rPr>
                        <a:t>1</a:t>
                      </a:r>
                      <a:endParaRPr lang="en-US">
                        <a:effectLst/>
                      </a:endParaRPr>
                    </a:p>
                  </a:txBody>
                  <a:tcPr marL="95250" marR="95250" marT="95250" marB="952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ctr">
                        <a:spcBef>
                          <a:spcPts val="1900"/>
                        </a:spcBef>
                        <a:spcAft>
                          <a:spcPts val="1900"/>
                        </a:spcAft>
                      </a:pPr>
                      <a:r>
                        <a:rPr lang="en-US" sz="1200">
                          <a:effectLst/>
                          <a:latin typeface="Times New Roman" panose="02020603050405020304" pitchFamily="18" charset="0"/>
                        </a:rPr>
                        <a:t>1</a:t>
                      </a:r>
                      <a:endParaRPr lang="en-US">
                        <a:effectLst/>
                      </a:endParaRPr>
                    </a:p>
                  </a:txBody>
                  <a:tcPr marL="95250" marR="95250" marT="95250" marB="952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ctr">
                        <a:spcBef>
                          <a:spcPts val="1900"/>
                        </a:spcBef>
                        <a:spcAft>
                          <a:spcPts val="1900"/>
                        </a:spcAft>
                      </a:pPr>
                      <a:r>
                        <a:rPr lang="en-US" sz="1200">
                          <a:effectLst/>
                          <a:latin typeface="Times New Roman" panose="02020603050405020304" pitchFamily="18" charset="0"/>
                        </a:rPr>
                        <a:t>0</a:t>
                      </a:r>
                      <a:endParaRPr lang="en-US">
                        <a:effectLst/>
                      </a:endParaRPr>
                    </a:p>
                  </a:txBody>
                  <a:tcPr marL="95250" marR="95250" marT="95250" marB="952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ctr">
                        <a:spcBef>
                          <a:spcPts val="1900"/>
                        </a:spcBef>
                        <a:spcAft>
                          <a:spcPts val="1900"/>
                        </a:spcAft>
                      </a:pPr>
                      <a:r>
                        <a:rPr lang="en-US" sz="1200">
                          <a:effectLst/>
                          <a:latin typeface="Times New Roman" panose="02020603050405020304" pitchFamily="18" charset="0"/>
                        </a:rPr>
                        <a:t>0</a:t>
                      </a:r>
                      <a:endParaRPr lang="en-US">
                        <a:effectLst/>
                      </a:endParaRPr>
                    </a:p>
                  </a:txBody>
                  <a:tcPr marL="95250" marR="95250" marT="95250" marB="952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ctr">
                        <a:spcBef>
                          <a:spcPts val="1900"/>
                        </a:spcBef>
                        <a:spcAft>
                          <a:spcPts val="1900"/>
                        </a:spcAft>
                      </a:pPr>
                      <a:r>
                        <a:rPr lang="en-US" sz="1200">
                          <a:effectLst/>
                          <a:latin typeface="Times New Roman" panose="02020603050405020304" pitchFamily="18" charset="0"/>
                        </a:rPr>
                        <a:t>0</a:t>
                      </a:r>
                      <a:endParaRPr lang="en-US">
                        <a:effectLst/>
                      </a:endParaRPr>
                    </a:p>
                  </a:txBody>
                  <a:tcPr marL="95250" marR="95250" marT="95250" marB="952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78925554"/>
                  </a:ext>
                </a:extLst>
              </a:tr>
              <a:tr h="417390">
                <a:tc>
                  <a:txBody>
                    <a:bodyPr/>
                    <a:lstStyle/>
                    <a:p>
                      <a:pPr rtl="0" fontAlgn="ctr">
                        <a:spcBef>
                          <a:spcPts val="1900"/>
                        </a:spcBef>
                        <a:spcAft>
                          <a:spcPts val="1900"/>
                        </a:spcAft>
                      </a:pPr>
                      <a:r>
                        <a:rPr lang="en-US" sz="1200">
                          <a:effectLst/>
                          <a:latin typeface="Times New Roman" panose="02020603050405020304" pitchFamily="18" charset="0"/>
                        </a:rPr>
                        <a:t>7 pm</a:t>
                      </a:r>
                      <a:endParaRPr lang="en-US">
                        <a:effectLst/>
                      </a:endParaRPr>
                    </a:p>
                  </a:txBody>
                  <a:tcPr marL="95250" marR="95250" marT="95250" marB="952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ctr">
                        <a:spcBef>
                          <a:spcPts val="1900"/>
                        </a:spcBef>
                        <a:spcAft>
                          <a:spcPts val="1900"/>
                        </a:spcAft>
                      </a:pPr>
                      <a:r>
                        <a:rPr lang="en-US" sz="1200">
                          <a:effectLst/>
                          <a:latin typeface="Times New Roman" panose="02020603050405020304" pitchFamily="18" charset="0"/>
                        </a:rPr>
                        <a:t>2</a:t>
                      </a:r>
                      <a:endParaRPr lang="en-US">
                        <a:effectLst/>
                      </a:endParaRPr>
                    </a:p>
                  </a:txBody>
                  <a:tcPr marL="95250" marR="95250" marT="95250" marB="952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ctr">
                        <a:spcBef>
                          <a:spcPts val="1900"/>
                        </a:spcBef>
                        <a:spcAft>
                          <a:spcPts val="1900"/>
                        </a:spcAft>
                      </a:pPr>
                      <a:r>
                        <a:rPr lang="en-US" sz="1200">
                          <a:effectLst/>
                          <a:latin typeface="Times New Roman" panose="02020603050405020304" pitchFamily="18" charset="0"/>
                        </a:rPr>
                        <a:t>0</a:t>
                      </a:r>
                      <a:endParaRPr lang="en-US">
                        <a:effectLst/>
                      </a:endParaRPr>
                    </a:p>
                  </a:txBody>
                  <a:tcPr marL="95250" marR="95250" marT="95250" marB="952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ctr">
                        <a:spcBef>
                          <a:spcPts val="1900"/>
                        </a:spcBef>
                        <a:spcAft>
                          <a:spcPts val="1900"/>
                        </a:spcAft>
                      </a:pPr>
                      <a:r>
                        <a:rPr lang="en-US" sz="1200">
                          <a:effectLst/>
                          <a:latin typeface="Times New Roman" panose="02020603050405020304" pitchFamily="18" charset="0"/>
                        </a:rPr>
                        <a:t>0</a:t>
                      </a:r>
                      <a:endParaRPr lang="en-US">
                        <a:effectLst/>
                      </a:endParaRPr>
                    </a:p>
                  </a:txBody>
                  <a:tcPr marL="95250" marR="95250" marT="95250" marB="952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ctr">
                        <a:spcBef>
                          <a:spcPts val="1900"/>
                        </a:spcBef>
                        <a:spcAft>
                          <a:spcPts val="1900"/>
                        </a:spcAft>
                      </a:pPr>
                      <a:r>
                        <a:rPr lang="en-US" sz="1200">
                          <a:effectLst/>
                          <a:latin typeface="Times New Roman" panose="02020603050405020304" pitchFamily="18" charset="0"/>
                        </a:rPr>
                        <a:t>1</a:t>
                      </a:r>
                      <a:endParaRPr lang="en-US">
                        <a:effectLst/>
                      </a:endParaRPr>
                    </a:p>
                  </a:txBody>
                  <a:tcPr marL="95250" marR="95250" marT="95250" marB="952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ctr">
                        <a:spcBef>
                          <a:spcPts val="1900"/>
                        </a:spcBef>
                        <a:spcAft>
                          <a:spcPts val="1900"/>
                        </a:spcAft>
                      </a:pPr>
                      <a:r>
                        <a:rPr lang="en-US" sz="1200">
                          <a:effectLst/>
                          <a:latin typeface="Times New Roman" panose="02020603050405020304" pitchFamily="18" charset="0"/>
                        </a:rPr>
                        <a:t>1</a:t>
                      </a:r>
                      <a:endParaRPr lang="en-US">
                        <a:effectLst/>
                      </a:endParaRPr>
                    </a:p>
                  </a:txBody>
                  <a:tcPr marL="95250" marR="95250" marT="95250" marB="952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ctr">
                        <a:spcBef>
                          <a:spcPts val="1900"/>
                        </a:spcBef>
                        <a:spcAft>
                          <a:spcPts val="1900"/>
                        </a:spcAft>
                      </a:pPr>
                      <a:r>
                        <a:rPr lang="en-US" sz="1200">
                          <a:effectLst/>
                          <a:latin typeface="Times New Roman" panose="02020603050405020304" pitchFamily="18" charset="0"/>
                        </a:rPr>
                        <a:t>0</a:t>
                      </a:r>
                      <a:endParaRPr lang="en-US">
                        <a:effectLst/>
                      </a:endParaRPr>
                    </a:p>
                  </a:txBody>
                  <a:tcPr marL="95250" marR="95250" marT="95250" marB="952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ctr">
                        <a:spcBef>
                          <a:spcPts val="1900"/>
                        </a:spcBef>
                        <a:spcAft>
                          <a:spcPts val="1900"/>
                        </a:spcAft>
                      </a:pPr>
                      <a:r>
                        <a:rPr lang="en-US" sz="1200">
                          <a:effectLst/>
                          <a:latin typeface="Times New Roman" panose="02020603050405020304" pitchFamily="18" charset="0"/>
                        </a:rPr>
                        <a:t>0</a:t>
                      </a:r>
                      <a:endParaRPr lang="en-US">
                        <a:effectLst/>
                      </a:endParaRPr>
                    </a:p>
                  </a:txBody>
                  <a:tcPr marL="95250" marR="95250" marT="95250" marB="952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ctr">
                        <a:spcBef>
                          <a:spcPts val="1900"/>
                        </a:spcBef>
                        <a:spcAft>
                          <a:spcPts val="1900"/>
                        </a:spcAft>
                      </a:pPr>
                      <a:r>
                        <a:rPr lang="en-US" sz="1200">
                          <a:effectLst/>
                          <a:latin typeface="Times New Roman" panose="02020603050405020304" pitchFamily="18" charset="0"/>
                        </a:rPr>
                        <a:t>1</a:t>
                      </a:r>
                      <a:endParaRPr lang="en-US">
                        <a:effectLst/>
                      </a:endParaRPr>
                    </a:p>
                  </a:txBody>
                  <a:tcPr marL="95250" marR="95250" marT="95250" marB="952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ctr">
                        <a:spcBef>
                          <a:spcPts val="1900"/>
                        </a:spcBef>
                        <a:spcAft>
                          <a:spcPts val="1900"/>
                        </a:spcAft>
                      </a:pPr>
                      <a:r>
                        <a:rPr lang="en-US" sz="1200">
                          <a:effectLst/>
                          <a:latin typeface="Times New Roman" panose="02020603050405020304" pitchFamily="18" charset="0"/>
                        </a:rPr>
                        <a:t>1</a:t>
                      </a:r>
                      <a:endParaRPr lang="en-US">
                        <a:effectLst/>
                      </a:endParaRPr>
                    </a:p>
                  </a:txBody>
                  <a:tcPr marL="95250" marR="95250" marT="95250" marB="952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91299394"/>
                  </a:ext>
                </a:extLst>
              </a:tr>
              <a:tr h="417390">
                <a:tc>
                  <a:txBody>
                    <a:bodyPr/>
                    <a:lstStyle/>
                    <a:p>
                      <a:pPr rtl="0" fontAlgn="ctr">
                        <a:spcBef>
                          <a:spcPts val="1900"/>
                        </a:spcBef>
                        <a:spcAft>
                          <a:spcPts val="1900"/>
                        </a:spcAft>
                      </a:pPr>
                      <a:r>
                        <a:rPr lang="en-US" sz="1200">
                          <a:effectLst/>
                          <a:latin typeface="Times New Roman" panose="02020603050405020304" pitchFamily="18" charset="0"/>
                        </a:rPr>
                        <a:t>8 pm</a:t>
                      </a:r>
                      <a:endParaRPr lang="en-US">
                        <a:effectLst/>
                      </a:endParaRPr>
                    </a:p>
                  </a:txBody>
                  <a:tcPr marL="95250" marR="95250" marT="95250" marB="952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ctr">
                        <a:spcBef>
                          <a:spcPts val="1900"/>
                        </a:spcBef>
                        <a:spcAft>
                          <a:spcPts val="1900"/>
                        </a:spcAft>
                      </a:pPr>
                      <a:r>
                        <a:rPr lang="en-US" sz="1200">
                          <a:effectLst/>
                          <a:latin typeface="Times New Roman" panose="02020603050405020304" pitchFamily="18" charset="0"/>
                        </a:rPr>
                        <a:t>1</a:t>
                      </a:r>
                      <a:endParaRPr lang="en-US">
                        <a:effectLst/>
                      </a:endParaRPr>
                    </a:p>
                  </a:txBody>
                  <a:tcPr marL="95250" marR="95250" marT="95250" marB="952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ctr">
                        <a:spcBef>
                          <a:spcPts val="1900"/>
                        </a:spcBef>
                        <a:spcAft>
                          <a:spcPts val="1900"/>
                        </a:spcAft>
                      </a:pPr>
                      <a:r>
                        <a:rPr lang="en-US" sz="1200">
                          <a:effectLst/>
                          <a:latin typeface="Times New Roman" panose="02020603050405020304" pitchFamily="18" charset="0"/>
                        </a:rPr>
                        <a:t>0</a:t>
                      </a:r>
                      <a:endParaRPr lang="en-US">
                        <a:effectLst/>
                      </a:endParaRPr>
                    </a:p>
                  </a:txBody>
                  <a:tcPr marL="95250" marR="95250" marT="95250" marB="952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ctr">
                        <a:spcBef>
                          <a:spcPts val="1900"/>
                        </a:spcBef>
                        <a:spcAft>
                          <a:spcPts val="1900"/>
                        </a:spcAft>
                      </a:pPr>
                      <a:r>
                        <a:rPr lang="en-US" sz="1200">
                          <a:effectLst/>
                          <a:latin typeface="Times New Roman" panose="02020603050405020304" pitchFamily="18" charset="0"/>
                        </a:rPr>
                        <a:t>1</a:t>
                      </a:r>
                      <a:endParaRPr lang="en-US">
                        <a:effectLst/>
                      </a:endParaRPr>
                    </a:p>
                  </a:txBody>
                  <a:tcPr marL="95250" marR="95250" marT="95250" marB="952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ctr">
                        <a:spcBef>
                          <a:spcPts val="1900"/>
                        </a:spcBef>
                        <a:spcAft>
                          <a:spcPts val="1900"/>
                        </a:spcAft>
                      </a:pPr>
                      <a:r>
                        <a:rPr lang="en-US" sz="1200">
                          <a:effectLst/>
                          <a:latin typeface="Times New Roman" panose="02020603050405020304" pitchFamily="18" charset="0"/>
                        </a:rPr>
                        <a:t>0</a:t>
                      </a:r>
                      <a:endParaRPr lang="en-US">
                        <a:effectLst/>
                      </a:endParaRPr>
                    </a:p>
                  </a:txBody>
                  <a:tcPr marL="95250" marR="95250" marT="95250" marB="952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ctr">
                        <a:spcBef>
                          <a:spcPts val="1900"/>
                        </a:spcBef>
                        <a:spcAft>
                          <a:spcPts val="1900"/>
                        </a:spcAft>
                      </a:pPr>
                      <a:r>
                        <a:rPr lang="en-US" sz="1200">
                          <a:effectLst/>
                          <a:latin typeface="Times New Roman" panose="02020603050405020304" pitchFamily="18" charset="0"/>
                        </a:rPr>
                        <a:t>0</a:t>
                      </a:r>
                      <a:endParaRPr lang="en-US">
                        <a:effectLst/>
                      </a:endParaRPr>
                    </a:p>
                  </a:txBody>
                  <a:tcPr marL="95250" marR="95250" marT="95250" marB="952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ctr">
                        <a:spcBef>
                          <a:spcPts val="1900"/>
                        </a:spcBef>
                        <a:spcAft>
                          <a:spcPts val="1900"/>
                        </a:spcAft>
                      </a:pPr>
                      <a:r>
                        <a:rPr lang="en-US" sz="1200">
                          <a:effectLst/>
                          <a:latin typeface="Times New Roman" panose="02020603050405020304" pitchFamily="18" charset="0"/>
                        </a:rPr>
                        <a:t>0</a:t>
                      </a:r>
                      <a:endParaRPr lang="en-US">
                        <a:effectLst/>
                      </a:endParaRPr>
                    </a:p>
                  </a:txBody>
                  <a:tcPr marL="95250" marR="95250" marT="95250" marB="952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ctr">
                        <a:spcBef>
                          <a:spcPts val="1900"/>
                        </a:spcBef>
                        <a:spcAft>
                          <a:spcPts val="1900"/>
                        </a:spcAft>
                      </a:pPr>
                      <a:r>
                        <a:rPr lang="en-US" sz="1200">
                          <a:effectLst/>
                          <a:latin typeface="Times New Roman" panose="02020603050405020304" pitchFamily="18" charset="0"/>
                        </a:rPr>
                        <a:t>0</a:t>
                      </a:r>
                      <a:endParaRPr lang="en-US">
                        <a:effectLst/>
                      </a:endParaRPr>
                    </a:p>
                  </a:txBody>
                  <a:tcPr marL="95250" marR="95250" marT="95250" marB="952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ctr">
                        <a:spcBef>
                          <a:spcPts val="1900"/>
                        </a:spcBef>
                        <a:spcAft>
                          <a:spcPts val="1900"/>
                        </a:spcAft>
                      </a:pPr>
                      <a:r>
                        <a:rPr lang="en-US" sz="1200">
                          <a:effectLst/>
                          <a:latin typeface="Times New Roman" panose="02020603050405020304" pitchFamily="18" charset="0"/>
                        </a:rPr>
                        <a:t>0</a:t>
                      </a:r>
                      <a:endParaRPr lang="en-US">
                        <a:effectLst/>
                      </a:endParaRPr>
                    </a:p>
                  </a:txBody>
                  <a:tcPr marL="95250" marR="95250" marT="95250" marB="952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ctr">
                        <a:spcBef>
                          <a:spcPts val="1900"/>
                        </a:spcBef>
                        <a:spcAft>
                          <a:spcPts val="1900"/>
                        </a:spcAft>
                      </a:pPr>
                      <a:r>
                        <a:rPr lang="en-US" sz="1200">
                          <a:effectLst/>
                          <a:latin typeface="Times New Roman" panose="02020603050405020304" pitchFamily="18" charset="0"/>
                        </a:rPr>
                        <a:t>0</a:t>
                      </a:r>
                      <a:endParaRPr lang="en-US">
                        <a:effectLst/>
                      </a:endParaRPr>
                    </a:p>
                  </a:txBody>
                  <a:tcPr marL="95250" marR="95250" marT="95250" marB="952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55487902"/>
                  </a:ext>
                </a:extLst>
              </a:tr>
              <a:tr h="417390">
                <a:tc>
                  <a:txBody>
                    <a:bodyPr/>
                    <a:lstStyle/>
                    <a:p>
                      <a:pPr rtl="0" fontAlgn="ctr">
                        <a:spcBef>
                          <a:spcPts val="1900"/>
                        </a:spcBef>
                        <a:spcAft>
                          <a:spcPts val="1900"/>
                        </a:spcAft>
                      </a:pPr>
                      <a:r>
                        <a:rPr lang="en-US" sz="1200">
                          <a:effectLst/>
                          <a:latin typeface="Times New Roman" panose="02020603050405020304" pitchFamily="18" charset="0"/>
                        </a:rPr>
                        <a:t>9 pm</a:t>
                      </a:r>
                      <a:endParaRPr lang="en-US">
                        <a:effectLst/>
                      </a:endParaRPr>
                    </a:p>
                  </a:txBody>
                  <a:tcPr marL="95250" marR="95250" marT="95250" marB="952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ctr">
                        <a:spcBef>
                          <a:spcPts val="1900"/>
                        </a:spcBef>
                        <a:spcAft>
                          <a:spcPts val="1900"/>
                        </a:spcAft>
                      </a:pPr>
                      <a:r>
                        <a:rPr lang="en-US" sz="1200">
                          <a:effectLst/>
                          <a:latin typeface="Times New Roman" panose="02020603050405020304" pitchFamily="18" charset="0"/>
                        </a:rPr>
                        <a:t>1</a:t>
                      </a:r>
                      <a:endParaRPr lang="en-US">
                        <a:effectLst/>
                      </a:endParaRPr>
                    </a:p>
                  </a:txBody>
                  <a:tcPr marL="95250" marR="95250" marT="95250" marB="952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ctr">
                        <a:spcBef>
                          <a:spcPts val="1900"/>
                        </a:spcBef>
                        <a:spcAft>
                          <a:spcPts val="1900"/>
                        </a:spcAft>
                      </a:pPr>
                      <a:r>
                        <a:rPr lang="en-US" sz="1200">
                          <a:effectLst/>
                          <a:latin typeface="Times New Roman" panose="02020603050405020304" pitchFamily="18" charset="0"/>
                        </a:rPr>
                        <a:t>0</a:t>
                      </a:r>
                      <a:endParaRPr lang="en-US">
                        <a:effectLst/>
                      </a:endParaRPr>
                    </a:p>
                  </a:txBody>
                  <a:tcPr marL="95250" marR="95250" marT="95250" marB="952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ctr">
                        <a:spcBef>
                          <a:spcPts val="1900"/>
                        </a:spcBef>
                        <a:spcAft>
                          <a:spcPts val="1900"/>
                        </a:spcAft>
                      </a:pPr>
                      <a:r>
                        <a:rPr lang="en-US" sz="1200">
                          <a:effectLst/>
                          <a:latin typeface="Times New Roman" panose="02020603050405020304" pitchFamily="18" charset="0"/>
                        </a:rPr>
                        <a:t>0</a:t>
                      </a:r>
                      <a:endParaRPr lang="en-US">
                        <a:effectLst/>
                      </a:endParaRPr>
                    </a:p>
                  </a:txBody>
                  <a:tcPr marL="95250" marR="95250" marT="95250" marB="952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ctr">
                        <a:spcBef>
                          <a:spcPts val="1900"/>
                        </a:spcBef>
                        <a:spcAft>
                          <a:spcPts val="1900"/>
                        </a:spcAft>
                      </a:pPr>
                      <a:r>
                        <a:rPr lang="en-US" sz="1200">
                          <a:effectLst/>
                          <a:latin typeface="Times New Roman" panose="02020603050405020304" pitchFamily="18" charset="0"/>
                        </a:rPr>
                        <a:t>0</a:t>
                      </a:r>
                      <a:endParaRPr lang="en-US">
                        <a:effectLst/>
                      </a:endParaRPr>
                    </a:p>
                  </a:txBody>
                  <a:tcPr marL="95250" marR="95250" marT="95250" marB="952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ctr">
                        <a:spcBef>
                          <a:spcPts val="1900"/>
                        </a:spcBef>
                        <a:spcAft>
                          <a:spcPts val="1900"/>
                        </a:spcAft>
                      </a:pPr>
                      <a:r>
                        <a:rPr lang="en-US" sz="1200">
                          <a:effectLst/>
                          <a:latin typeface="Times New Roman" panose="02020603050405020304" pitchFamily="18" charset="0"/>
                        </a:rPr>
                        <a:t>0</a:t>
                      </a:r>
                      <a:endParaRPr lang="en-US">
                        <a:effectLst/>
                      </a:endParaRPr>
                    </a:p>
                  </a:txBody>
                  <a:tcPr marL="95250" marR="95250" marT="95250" marB="952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ctr">
                        <a:spcBef>
                          <a:spcPts val="1900"/>
                        </a:spcBef>
                        <a:spcAft>
                          <a:spcPts val="1900"/>
                        </a:spcAft>
                      </a:pPr>
                      <a:r>
                        <a:rPr lang="en-US" sz="1200">
                          <a:effectLst/>
                          <a:latin typeface="Times New Roman" panose="02020603050405020304" pitchFamily="18" charset="0"/>
                        </a:rPr>
                        <a:t>0</a:t>
                      </a:r>
                      <a:endParaRPr lang="en-US">
                        <a:effectLst/>
                      </a:endParaRPr>
                    </a:p>
                  </a:txBody>
                  <a:tcPr marL="95250" marR="95250" marT="95250" marB="952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ctr">
                        <a:spcBef>
                          <a:spcPts val="1900"/>
                        </a:spcBef>
                        <a:spcAft>
                          <a:spcPts val="1900"/>
                        </a:spcAft>
                      </a:pPr>
                      <a:r>
                        <a:rPr lang="en-US" sz="1200">
                          <a:effectLst/>
                          <a:latin typeface="Times New Roman" panose="02020603050405020304" pitchFamily="18" charset="0"/>
                        </a:rPr>
                        <a:t>0</a:t>
                      </a:r>
                      <a:endParaRPr lang="en-US">
                        <a:effectLst/>
                      </a:endParaRPr>
                    </a:p>
                  </a:txBody>
                  <a:tcPr marL="95250" marR="95250" marT="95250" marB="952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ctr">
                        <a:spcBef>
                          <a:spcPts val="1900"/>
                        </a:spcBef>
                        <a:spcAft>
                          <a:spcPts val="1900"/>
                        </a:spcAft>
                      </a:pPr>
                      <a:r>
                        <a:rPr lang="en-US" sz="1200">
                          <a:effectLst/>
                          <a:latin typeface="Times New Roman" panose="02020603050405020304" pitchFamily="18" charset="0"/>
                        </a:rPr>
                        <a:t>0</a:t>
                      </a:r>
                      <a:endParaRPr lang="en-US">
                        <a:effectLst/>
                      </a:endParaRPr>
                    </a:p>
                  </a:txBody>
                  <a:tcPr marL="95250" marR="95250" marT="95250" marB="952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ctr">
                        <a:spcBef>
                          <a:spcPts val="1900"/>
                        </a:spcBef>
                        <a:spcAft>
                          <a:spcPts val="1900"/>
                        </a:spcAft>
                      </a:pPr>
                      <a:r>
                        <a:rPr lang="en-US" sz="1200">
                          <a:effectLst/>
                          <a:latin typeface="Times New Roman" panose="02020603050405020304" pitchFamily="18" charset="0"/>
                        </a:rPr>
                        <a:t>0</a:t>
                      </a:r>
                      <a:endParaRPr lang="en-US">
                        <a:effectLst/>
                      </a:endParaRPr>
                    </a:p>
                  </a:txBody>
                  <a:tcPr marL="95250" marR="95250" marT="95250" marB="952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20115480"/>
                  </a:ext>
                </a:extLst>
              </a:tr>
            </a:tbl>
          </a:graphicData>
        </a:graphic>
      </p:graphicFrame>
      <p:sp>
        <p:nvSpPr>
          <p:cNvPr id="9" name="TextBox 8">
            <a:extLst>
              <a:ext uri="{FF2B5EF4-FFF2-40B4-BE49-F238E27FC236}">
                <a16:creationId xmlns:a16="http://schemas.microsoft.com/office/drawing/2014/main" id="{1498B1B9-A9E0-5E62-9883-20D973F3CC92}"/>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p>
        </p:txBody>
      </p:sp>
    </p:spTree>
    <p:extLst>
      <p:ext uri="{BB962C8B-B14F-4D97-AF65-F5344CB8AC3E}">
        <p14:creationId xmlns:p14="http://schemas.microsoft.com/office/powerpoint/2010/main" val="5358326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D90687-F9BE-D5D5-CEB2-B4A94CCF6C3D}"/>
              </a:ext>
            </a:extLst>
          </p:cNvPr>
          <p:cNvSpPr>
            <a:spLocks noGrp="1"/>
          </p:cNvSpPr>
          <p:nvPr>
            <p:ph type="title"/>
          </p:nvPr>
        </p:nvSpPr>
        <p:spPr>
          <a:xfrm>
            <a:off x="648930" y="629266"/>
            <a:ext cx="3322912" cy="1641987"/>
          </a:xfrm>
        </p:spPr>
        <p:txBody>
          <a:bodyPr>
            <a:normAutofit/>
          </a:bodyPr>
          <a:lstStyle/>
          <a:p>
            <a:r>
              <a:rPr lang="en-US"/>
              <a:t>Shuttle Stops</a:t>
            </a:r>
          </a:p>
        </p:txBody>
      </p:sp>
      <p:pic>
        <p:nvPicPr>
          <p:cNvPr id="4" name="Content Placeholder 3" descr="A map of a university&#10;&#10;Description automatically generated">
            <a:extLst>
              <a:ext uri="{FF2B5EF4-FFF2-40B4-BE49-F238E27FC236}">
                <a16:creationId xmlns:a16="http://schemas.microsoft.com/office/drawing/2014/main" id="{6AE446BC-2661-455B-C9BA-E9EF387936D8}"/>
              </a:ext>
            </a:extLst>
          </p:cNvPr>
          <p:cNvPicPr>
            <a:picLocks noChangeAspect="1"/>
          </p:cNvPicPr>
          <p:nvPr/>
        </p:nvPicPr>
        <p:blipFill rotWithShape="1">
          <a:blip r:embed="rId3"/>
          <a:srcRect t="9160" r="1" b="4899"/>
          <a:stretch/>
        </p:blipFill>
        <p:spPr>
          <a:xfrm>
            <a:off x="4619544" y="609601"/>
            <a:ext cx="6924756" cy="5638797"/>
          </a:xfrm>
          <a:prstGeom prst="rect">
            <a:avLst/>
          </a:prstGeom>
          <a:effectLst>
            <a:outerShdw blurRad="50800" dist="38100" dir="5400000" algn="t" rotWithShape="0">
              <a:prstClr val="black">
                <a:alpha val="43000"/>
              </a:prstClr>
            </a:outerShdw>
          </a:effectLst>
        </p:spPr>
      </p:pic>
      <p:sp>
        <p:nvSpPr>
          <p:cNvPr id="16" name="Rectangle 15">
            <a:extLst>
              <a:ext uri="{FF2B5EF4-FFF2-40B4-BE49-F238E27FC236}">
                <a16:creationId xmlns:a16="http://schemas.microsoft.com/office/drawing/2014/main" id="{A93A089E-0A16-452C-B341-0F769780D2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8" name="Content Placeholder 7">
            <a:extLst>
              <a:ext uri="{FF2B5EF4-FFF2-40B4-BE49-F238E27FC236}">
                <a16:creationId xmlns:a16="http://schemas.microsoft.com/office/drawing/2014/main" id="{736B0E4E-F3E5-B04D-5475-ADEFDBFED612}"/>
              </a:ext>
            </a:extLst>
          </p:cNvPr>
          <p:cNvSpPr>
            <a:spLocks noGrp="1"/>
          </p:cNvSpPr>
          <p:nvPr>
            <p:ph idx="1"/>
          </p:nvPr>
        </p:nvSpPr>
        <p:spPr>
          <a:xfrm>
            <a:off x="647701" y="2438401"/>
            <a:ext cx="3324141" cy="3809998"/>
          </a:xfrm>
        </p:spPr>
        <p:txBody>
          <a:bodyPr vert="horz" lIns="91440" tIns="45720" rIns="91440" bIns="45720" rtlCol="0">
            <a:normAutofit/>
          </a:bodyPr>
          <a:lstStyle/>
          <a:p>
            <a:pPr>
              <a:lnSpc>
                <a:spcPct val="90000"/>
              </a:lnSpc>
            </a:pPr>
            <a:endParaRPr lang="en-US" sz="1900">
              <a:ea typeface="+mj-lt"/>
              <a:cs typeface="+mj-lt"/>
            </a:endParaRPr>
          </a:p>
          <a:p>
            <a:pPr>
              <a:lnSpc>
                <a:spcPct val="90000"/>
              </a:lnSpc>
            </a:pPr>
            <a:r>
              <a:rPr lang="en-US" sz="1900">
                <a:ea typeface="+mj-lt"/>
                <a:cs typeface="+mj-lt"/>
              </a:rPr>
              <a:t>Map displays designated shuttle stops.</a:t>
            </a:r>
            <a:endParaRPr lang="en-US" sz="1900"/>
          </a:p>
          <a:p>
            <a:pPr>
              <a:lnSpc>
                <a:spcPct val="90000"/>
              </a:lnSpc>
            </a:pPr>
            <a:r>
              <a:rPr lang="en-US" sz="1900">
                <a:ea typeface="+mj-lt"/>
                <a:cs typeface="+mj-lt"/>
              </a:rPr>
              <a:t>Shuttle route: Stop 1 through Stop 8.</a:t>
            </a:r>
            <a:endParaRPr lang="en-US" sz="1900"/>
          </a:p>
          <a:p>
            <a:pPr>
              <a:lnSpc>
                <a:spcPct val="90000"/>
              </a:lnSpc>
            </a:pPr>
            <a:r>
              <a:rPr lang="en-US" sz="1900">
                <a:ea typeface="+mj-lt"/>
                <a:cs typeface="+mj-lt"/>
              </a:rPr>
              <a:t>Arrival frequency: Approximately once an hour.</a:t>
            </a:r>
            <a:endParaRPr lang="en-US" sz="1900"/>
          </a:p>
          <a:p>
            <a:pPr>
              <a:lnSpc>
                <a:spcPct val="90000"/>
              </a:lnSpc>
            </a:pPr>
            <a:r>
              <a:rPr lang="en-US" sz="1900">
                <a:ea typeface="+mj-lt"/>
                <a:cs typeface="+mj-lt"/>
              </a:rPr>
              <a:t>Boarding time: 3-10 minutes (varies based on student count).</a:t>
            </a:r>
            <a:endParaRPr lang="en-US" sz="1900"/>
          </a:p>
          <a:p>
            <a:pPr marL="0" indent="0">
              <a:lnSpc>
                <a:spcPct val="90000"/>
              </a:lnSpc>
              <a:buNone/>
            </a:pPr>
            <a:endParaRPr lang="en-US" sz="1900"/>
          </a:p>
        </p:txBody>
      </p:sp>
      <p:sp>
        <p:nvSpPr>
          <p:cNvPr id="3" name="TextBox 2">
            <a:extLst>
              <a:ext uri="{FF2B5EF4-FFF2-40B4-BE49-F238E27FC236}">
                <a16:creationId xmlns:a16="http://schemas.microsoft.com/office/drawing/2014/main" id="{3F487557-DE15-4037-C548-4C01E9A04081}"/>
              </a:ext>
            </a:extLst>
          </p:cNvPr>
          <p:cNvSpPr txBox="1"/>
          <p:nvPr/>
        </p:nvSpPr>
        <p:spPr>
          <a:xfrm>
            <a:off x="4616824" y="164353"/>
            <a:ext cx="5955552"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ea typeface="+mn-lt"/>
                <a:cs typeface="+mn-lt"/>
              </a:rPr>
              <a:t>*Figure depicts a CSUN campus map with marked shuttle stops, numbered in the order the shuttle will travel to them</a:t>
            </a:r>
            <a:endParaRPr lang="en-US"/>
          </a:p>
        </p:txBody>
      </p:sp>
    </p:spTree>
    <p:extLst>
      <p:ext uri="{BB962C8B-B14F-4D97-AF65-F5344CB8AC3E}">
        <p14:creationId xmlns:p14="http://schemas.microsoft.com/office/powerpoint/2010/main" val="347512078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Red">
      <a:dk1>
        <a:sysClr val="windowText" lastClr="000000"/>
      </a:dk1>
      <a:lt1>
        <a:sysClr val="window" lastClr="FFFFFF"/>
      </a:lt1>
      <a:dk2>
        <a:srgbClr val="323232"/>
      </a:dk2>
      <a:lt2>
        <a:srgbClr val="E5C243"/>
      </a:lt2>
      <a:accent1>
        <a:srgbClr val="A5300F"/>
      </a:accent1>
      <a:accent2>
        <a:srgbClr val="D55816"/>
      </a:accent2>
      <a:accent3>
        <a:srgbClr val="E19825"/>
      </a:accent3>
      <a:accent4>
        <a:srgbClr val="B19C7D"/>
      </a:accent4>
      <a:accent5>
        <a:srgbClr val="7F5F52"/>
      </a:accent5>
      <a:accent6>
        <a:srgbClr val="B27D49"/>
      </a:accent6>
      <a:hlink>
        <a:srgbClr val="6B9F25"/>
      </a:hlink>
      <a:folHlink>
        <a:srgbClr val="B26B02"/>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2000"/>
                <a:hueMod val="96000"/>
                <a:satMod val="128000"/>
                <a:lumMod val="114000"/>
              </a:schemeClr>
            </a:gs>
            <a:gs pos="100000">
              <a:schemeClr val="phClr">
                <a:shade val="62000"/>
                <a:hueMod val="100000"/>
                <a:satMod val="134000"/>
                <a:lumMod val="56000"/>
              </a:schemeClr>
            </a:gs>
          </a:gsLst>
          <a:path path="circle">
            <a:fillToRect l="45000" t="65000" r="125000" b="100000"/>
          </a:path>
        </a:gradFill>
        <a:blipFill rotWithShape="1">
          <a:blip xmlns:r="http://schemas.openxmlformats.org/officeDocument/2006/relationships" r:embed="rId1">
            <a:duotone>
              <a:schemeClr val="phClr">
                <a:shade val="62000"/>
                <a:hueMod val="108000"/>
                <a:satMod val="164000"/>
                <a:lumMod val="69000"/>
              </a:schemeClr>
              <a:schemeClr val="phClr">
                <a:tint val="96000"/>
                <a:hueMod val="90000"/>
                <a:satMod val="130000"/>
                <a:lumMod val="134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BACC050B-8757-4460-95D8-E37B46A6B42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{F7365DCF-C1A8-7D4A-AF81-EA79D7EC34A6}tf10001062</Template>
  <TotalTime>0</TotalTime>
  <Words>1402</Words>
  <Application>Microsoft Macintosh PowerPoint</Application>
  <PresentationFormat>Widescreen</PresentationFormat>
  <Paragraphs>285</Paragraphs>
  <Slides>18</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18</vt:i4>
      </vt:variant>
    </vt:vector>
  </HeadingPairs>
  <TitlesOfParts>
    <vt:vector size="27" baseType="lpstr">
      <vt:lpstr>Arial</vt:lpstr>
      <vt:lpstr>Calibri</vt:lpstr>
      <vt:lpstr>Century Gothic</vt:lpstr>
      <vt:lpstr>Palatino</vt:lpstr>
      <vt:lpstr>STIXGeneral-Italic</vt:lpstr>
      <vt:lpstr>STIXGeneral-Regular</vt:lpstr>
      <vt:lpstr>Times New Roman</vt:lpstr>
      <vt:lpstr>Wingdings 3</vt:lpstr>
      <vt:lpstr>Ion</vt:lpstr>
      <vt:lpstr>Binomial Queues </vt:lpstr>
      <vt:lpstr>CSUN Shuttles </vt:lpstr>
      <vt:lpstr>Binomial Queues</vt:lpstr>
      <vt:lpstr>Binomial Queues</vt:lpstr>
      <vt:lpstr>Binomial Queues</vt:lpstr>
      <vt:lpstr>Properties of Binomial Queues</vt:lpstr>
      <vt:lpstr>2. Datasets:</vt:lpstr>
      <vt:lpstr>PowerPoint Presentation</vt:lpstr>
      <vt:lpstr>Shuttle Stops</vt:lpstr>
      <vt:lpstr>3. Methodologies/algorithms:</vt:lpstr>
      <vt:lpstr>Pseudocode</vt:lpstr>
      <vt:lpstr>4. Results of Shuttle Scheduling Algorithm</vt:lpstr>
      <vt:lpstr>Example Results</vt:lpstr>
      <vt:lpstr>5. Contributions: </vt:lpstr>
      <vt:lpstr>Big O Notation </vt:lpstr>
      <vt:lpstr>7. Limitation of our project</vt:lpstr>
      <vt:lpstr>8. Future work</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Application Title</dc:title>
  <dc:creator>Hsu, Wen Chin</dc:creator>
  <cp:lastModifiedBy>Negrete , Manuel  G</cp:lastModifiedBy>
  <cp:revision>1</cp:revision>
  <dcterms:created xsi:type="dcterms:W3CDTF">2022-01-18T03:30:36Z</dcterms:created>
  <dcterms:modified xsi:type="dcterms:W3CDTF">2023-10-24T06:29:07Z</dcterms:modified>
</cp:coreProperties>
</file>